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8" r:id="rId2"/>
    <p:sldId id="2037" r:id="rId3"/>
    <p:sldId id="2039" r:id="rId4"/>
    <p:sldId id="266" r:id="rId5"/>
    <p:sldId id="2021" r:id="rId6"/>
    <p:sldId id="2038" r:id="rId7"/>
    <p:sldId id="2015" r:id="rId8"/>
    <p:sldId id="2041" r:id="rId9"/>
    <p:sldId id="2024" r:id="rId10"/>
    <p:sldId id="2025" r:id="rId11"/>
    <p:sldId id="2023" r:id="rId12"/>
    <p:sldId id="2017" r:id="rId13"/>
    <p:sldId id="2011" r:id="rId14"/>
    <p:sldId id="202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242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  <p15:guide id="7" pos="5541" userDrawn="1">
          <p15:clr>
            <a:srgbClr val="A4A3A4"/>
          </p15:clr>
        </p15:guide>
        <p15:guide id="11" pos="438" userDrawn="1">
          <p15:clr>
            <a:srgbClr val="A4A3A4"/>
          </p15:clr>
        </p15:guide>
        <p15:guide id="12" pos="21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57"/>
    <p:restoredTop sz="95439"/>
  </p:normalViewPr>
  <p:slideViewPr>
    <p:cSldViewPr snapToGrid="0" snapToObjects="1" showGuides="1">
      <p:cViewPr varScale="1">
        <p:scale>
          <a:sx n="82" d="100"/>
          <a:sy n="82" d="100"/>
        </p:scale>
        <p:origin x="494" y="72"/>
      </p:cViewPr>
      <p:guideLst>
        <p:guide orient="horz" pos="2160"/>
        <p:guide pos="7242"/>
        <p:guide pos="3840"/>
        <p:guide orient="horz" pos="346"/>
        <p:guide orient="horz" pos="3974"/>
        <p:guide pos="5541"/>
        <p:guide pos="438"/>
        <p:guide pos="21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 i="0">
                <a:latin typeface="Asap" panose="020F05040301020602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1" i="0">
                <a:latin typeface="Asap" panose="020F0504030102060203" pitchFamily="34" charset="77"/>
              </a:defRPr>
            </a:lvl1pPr>
          </a:lstStyle>
          <a:p>
            <a:fld id="{88EDFB7E-8A14-5F4A-A8BC-FEC574E653A4}" type="datetimeFigureOut">
              <a:rPr lang="en-US" smtClean="0"/>
              <a:pPr/>
              <a:t>6/10/2020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1" i="0">
                <a:latin typeface="Asap" panose="020F05040301020602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1" i="0">
                <a:latin typeface="Asap" panose="020F0504030102060203" pitchFamily="34" charset="77"/>
              </a:defRPr>
            </a:lvl1pPr>
          </a:lstStyle>
          <a:p>
            <a:fld id="{4A1814F3-7BF6-CC41-BA5F-F3649E84E6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1" i="0" kern="1200">
        <a:solidFill>
          <a:schemeClr val="tx1"/>
        </a:solidFill>
        <a:latin typeface="Asap" panose="020F0504030102060203" pitchFamily="34" charset="77"/>
        <a:ea typeface="+mn-ea"/>
        <a:cs typeface="+mn-cs"/>
      </a:defRPr>
    </a:lvl1pPr>
    <a:lvl2pPr marL="457200" algn="l" defTabSz="914400" rtl="0" eaLnBrk="1" latinLnBrk="0" hangingPunct="1">
      <a:defRPr sz="1200" b="1" i="0" kern="1200">
        <a:solidFill>
          <a:schemeClr val="tx1"/>
        </a:solidFill>
        <a:latin typeface="Asap" panose="020F0504030102060203" pitchFamily="34" charset="77"/>
        <a:ea typeface="+mn-ea"/>
        <a:cs typeface="+mn-cs"/>
      </a:defRPr>
    </a:lvl2pPr>
    <a:lvl3pPr marL="914400" algn="l" defTabSz="914400" rtl="0" eaLnBrk="1" latinLnBrk="0" hangingPunct="1">
      <a:defRPr sz="1200" b="1" i="0" kern="1200">
        <a:solidFill>
          <a:schemeClr val="tx1"/>
        </a:solidFill>
        <a:latin typeface="Asap" panose="020F0504030102060203" pitchFamily="34" charset="77"/>
        <a:ea typeface="+mn-ea"/>
        <a:cs typeface="+mn-cs"/>
      </a:defRPr>
    </a:lvl3pPr>
    <a:lvl4pPr marL="1371600" algn="l" defTabSz="914400" rtl="0" eaLnBrk="1" latinLnBrk="0" hangingPunct="1">
      <a:defRPr sz="1200" b="1" i="0" kern="1200">
        <a:solidFill>
          <a:schemeClr val="tx1"/>
        </a:solidFill>
        <a:latin typeface="Asap" panose="020F0504030102060203" pitchFamily="34" charset="77"/>
        <a:ea typeface="+mn-ea"/>
        <a:cs typeface="+mn-cs"/>
      </a:defRPr>
    </a:lvl4pPr>
    <a:lvl5pPr marL="1828800" algn="l" defTabSz="914400" rtl="0" eaLnBrk="1" latinLnBrk="0" hangingPunct="1">
      <a:defRPr sz="1200" b="1" i="0" kern="1200">
        <a:solidFill>
          <a:schemeClr val="tx1"/>
        </a:solidFill>
        <a:latin typeface="Asap" panose="020F0504030102060203" pitchFamily="34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249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4058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Asap" panose="020F0504030102060203" pitchFamily="34" charset="77"/>
              </a:rPr>
              <a:pPr/>
              <a:t>3</a:t>
            </a:fld>
            <a:endParaRPr lang="en-US" altLang="en-US" dirty="0">
              <a:solidFill>
                <a:srgbClr val="000000"/>
              </a:solidFill>
              <a:latin typeface="Asap" panose="020F0504030102060203" pitchFamily="34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08766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47590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47663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74987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22541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i="0">
                <a:latin typeface="Asap" panose="020F0504030102060203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 i="0">
                <a:latin typeface="Asap" panose="020F050403010206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Asap" panose="020F0504030102060203" pitchFamily="34" charset="77"/>
              </a:defRPr>
            </a:lvl1pPr>
          </a:lstStyle>
          <a:p>
            <a:fld id="{B50CD552-C10E-614A-B810-77E320220E26}" type="datetimeFigureOut">
              <a:rPr lang="en-US" smtClean="0"/>
              <a:pPr/>
              <a:t>6/10/2020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Asap" panose="020F05040301020602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Asap" panose="020F0504030102060203" pitchFamily="34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_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2697856"/>
      </p:ext>
    </p:extLst>
  </p:cSld>
  <p:clrMapOvr>
    <a:masterClrMapping/>
  </p:clrMapOvr>
  <p:transition advClick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featur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175CD7A9-E177-EC4A-AD93-D5EC6334DA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94606" y="754817"/>
            <a:ext cx="1904758" cy="337449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1" i="0">
                <a:ln>
                  <a:noFill/>
                </a:ln>
                <a:solidFill>
                  <a:schemeClr val="tx2"/>
                </a:solidFill>
                <a:latin typeface="Asap" panose="020F0504030102060203" pitchFamily="34" charset="77"/>
                <a:ea typeface="Lato Light" panose="020F0502020204030203" pitchFamily="34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746329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pp featur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icture Placeholder 13">
            <a:extLst>
              <a:ext uri="{FF2B5EF4-FFF2-40B4-BE49-F238E27FC236}">
                <a16:creationId xmlns:a16="http://schemas.microsoft.com/office/drawing/2014/main" id="{320510A6-CFA1-B949-A389-23542C07A0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37770" y="928594"/>
            <a:ext cx="4395660" cy="280044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1" i="0">
                <a:ln>
                  <a:noFill/>
                </a:ln>
                <a:solidFill>
                  <a:schemeClr val="tx2"/>
                </a:solidFill>
                <a:latin typeface="Asap" panose="020F0504030102060203" pitchFamily="34" charset="77"/>
                <a:ea typeface="Lato Light" panose="020F0502020204030203" pitchFamily="34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786245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sktop Web Mocku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915013" y="951117"/>
            <a:ext cx="4387937" cy="2477883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1" i="0">
                <a:ln>
                  <a:noFill/>
                </a:ln>
                <a:solidFill>
                  <a:schemeClr val="tx2"/>
                </a:solidFill>
                <a:latin typeface="Asap" panose="020F0504030102060203" pitchFamily="34" charset="77"/>
                <a:ea typeface="Lato Light" panose="020F0502020204030203" pitchFamily="34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539094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61387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14606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64837E-B313-9946-A647-E20CD4F1162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1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5850B3FC-B698-9D4E-97C6-D73886AFD10B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7101840" y="636512"/>
            <a:ext cx="2682240" cy="2682413"/>
          </a:xfrm>
          <a:prstGeom prst="roundRect">
            <a:avLst>
              <a:gd name="adj" fmla="val 26623"/>
            </a:avLst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1" i="0">
                <a:ln>
                  <a:noFill/>
                </a:ln>
                <a:solidFill>
                  <a:schemeClr val="tx2"/>
                </a:solidFill>
                <a:latin typeface="Asap" panose="020F0504030102060203" pitchFamily="34" charset="77"/>
                <a:ea typeface="Lato Light" panose="020F0502020204030203" pitchFamily="34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5670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B9C767-FF4D-3F41-AEA9-61BC8D321D7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1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792630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711311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and Number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7657185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  <a:latin typeface="Asap" panose="020F0504030102060203" pitchFamily="34" charset="77"/>
              </a:defRPr>
            </a:lvl1pPr>
          </a:lstStyle>
          <a:p>
            <a:fld id="{B50CD552-C10E-614A-B810-77E320220E26}" type="datetimeFigureOut">
              <a:rPr lang="en-US" smtClean="0"/>
              <a:pPr/>
              <a:t>6/10/2020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>
                    <a:tint val="75000"/>
                  </a:schemeClr>
                </a:solidFill>
                <a:latin typeface="Asap" panose="020F05040301020602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tx1">
                    <a:tint val="75000"/>
                  </a:schemeClr>
                </a:solidFill>
                <a:latin typeface="Asap" panose="020F0504030102060203" pitchFamily="34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55" r:id="rId3"/>
    <p:sldLayoutId id="2147483669" r:id="rId4"/>
    <p:sldLayoutId id="2147483672" r:id="rId5"/>
    <p:sldLayoutId id="2147483671" r:id="rId6"/>
    <p:sldLayoutId id="2147483661" r:id="rId7"/>
    <p:sldLayoutId id="2147483675" r:id="rId8"/>
    <p:sldLayoutId id="2147483662" r:id="rId9"/>
    <p:sldLayoutId id="2147483670" r:id="rId10"/>
    <p:sldLayoutId id="2147483665" r:id="rId11"/>
    <p:sldLayoutId id="2147483666" r:id="rId12"/>
    <p:sldLayoutId id="2147483667" r:id="rId13"/>
    <p:sldLayoutId id="214748367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sap" panose="020F0504030102060203" pitchFamily="34" charset="77"/>
          <a:ea typeface="Lato Semibold" panose="020F0502020204030203" pitchFamily="34" charset="0"/>
          <a:cs typeface="Abhaya Libre SemiBold" panose="02000603000000000000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chemeClr val="tx1"/>
          </a:solidFill>
          <a:latin typeface="Asap" panose="020F05040301020602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i="0" kern="1200">
          <a:solidFill>
            <a:schemeClr val="tx1"/>
          </a:solidFill>
          <a:latin typeface="Asap" panose="020F05040301020602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i="0" kern="1200">
          <a:solidFill>
            <a:schemeClr val="tx1"/>
          </a:solidFill>
          <a:latin typeface="Asap" panose="020F05040301020602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i="0" kern="1200">
          <a:solidFill>
            <a:schemeClr val="tx1"/>
          </a:solidFill>
          <a:latin typeface="Asap" panose="020F05040301020602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i="0" kern="1200">
          <a:solidFill>
            <a:schemeClr val="tx1"/>
          </a:solidFill>
          <a:latin typeface="Asap" panose="020F05040301020602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elegram.me/corona_crawler19_bot" TargetMode="External"/><Relationship Id="rId2" Type="http://schemas.openxmlformats.org/officeDocument/2006/relationships/hyperlink" Target="https://github.com/SteCodeLevi/botcovid19" TargetMode="Externa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ehtmldom.sourceforge.i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4283957" y="602104"/>
            <a:ext cx="7686131" cy="1328023"/>
          </a:xfrm>
          <a:prstGeom prst="round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it-IT" sz="7200" dirty="0">
                <a:latin typeface="Brush Script MT" panose="03060802040406070304" pitchFamily="66" charset="0"/>
              </a:rPr>
              <a:t>Bot Telegram Covid-19</a:t>
            </a:r>
            <a:endParaRPr lang="en-US" sz="7200" dirty="0">
              <a:solidFill>
                <a:schemeClr val="tx2"/>
              </a:solidFill>
              <a:latin typeface="Brush Script MT" panose="03060802040406070304" pitchFamily="66" charset="0"/>
              <a:ea typeface="Baskerville" panose="02020502070401020303" pitchFamily="18" charset="0"/>
              <a:cs typeface="Abhaya Libre" panose="02000603000000000000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A40143-7CCE-A147-85B9-107C026EA7EB}"/>
              </a:ext>
            </a:extLst>
          </p:cNvPr>
          <p:cNvSpPr txBox="1"/>
          <p:nvPr/>
        </p:nvSpPr>
        <p:spPr>
          <a:xfrm>
            <a:off x="524371" y="4723562"/>
            <a:ext cx="5674441" cy="153233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Baskerville Old Face" panose="02020602080505020303" pitchFamily="18" charset="0"/>
              </a:rPr>
              <a:t>@corona_crawler19_bot</a:t>
            </a:r>
          </a:p>
          <a:p>
            <a:r>
              <a:rPr lang="it-IT" sz="2800" dirty="0">
                <a:latin typeface="Baskerville Old Face" panose="02020602080505020303" pitchFamily="18" charset="0"/>
              </a:rPr>
              <a:t>Masiero Stefano</a:t>
            </a:r>
          </a:p>
          <a:p>
            <a:r>
              <a:rPr lang="it-IT" sz="2800" dirty="0">
                <a:latin typeface="Baskerville Old Face" panose="02020602080505020303" pitchFamily="18" charset="0"/>
              </a:rPr>
              <a:t>Francescato Gabriele</a:t>
            </a: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349871" y="309792"/>
            <a:ext cx="6542572" cy="5319085"/>
            <a:chOff x="4300539" y="1984376"/>
            <a:chExt cx="3589338" cy="2890838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4300539" y="1984376"/>
              <a:ext cx="3589338" cy="2170113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4456114" y="2147889"/>
              <a:ext cx="3278188" cy="18415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5484814" y="4826001"/>
              <a:ext cx="1208088" cy="49213"/>
            </a:xfrm>
            <a:custGeom>
              <a:avLst/>
              <a:gdLst>
                <a:gd name="T0" fmla="*/ 852 w 854"/>
                <a:gd name="T1" fmla="*/ 24 h 35"/>
                <a:gd name="T2" fmla="*/ 478 w 854"/>
                <a:gd name="T3" fmla="*/ 5 h 35"/>
                <a:gd name="T4" fmla="*/ 478 w 854"/>
                <a:gd name="T5" fmla="*/ 0 h 35"/>
                <a:gd name="T6" fmla="*/ 427 w 854"/>
                <a:gd name="T7" fmla="*/ 3 h 35"/>
                <a:gd name="T8" fmla="*/ 375 w 854"/>
                <a:gd name="T9" fmla="*/ 0 h 35"/>
                <a:gd name="T10" fmla="*/ 375 w 854"/>
                <a:gd name="T11" fmla="*/ 5 h 35"/>
                <a:gd name="T12" fmla="*/ 1 w 854"/>
                <a:gd name="T13" fmla="*/ 24 h 35"/>
                <a:gd name="T14" fmla="*/ 24 w 854"/>
                <a:gd name="T15" fmla="*/ 35 h 35"/>
                <a:gd name="T16" fmla="*/ 375 w 854"/>
                <a:gd name="T17" fmla="*/ 35 h 35"/>
                <a:gd name="T18" fmla="*/ 478 w 854"/>
                <a:gd name="T19" fmla="*/ 35 h 35"/>
                <a:gd name="T20" fmla="*/ 829 w 854"/>
                <a:gd name="T21" fmla="*/ 35 h 35"/>
                <a:gd name="T22" fmla="*/ 852 w 854"/>
                <a:gd name="T23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478464" y="4446589"/>
              <a:ext cx="1219200" cy="417513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14" name="Oval 11"/>
            <p:cNvSpPr>
              <a:spLocks noChangeArrowheads="1"/>
            </p:cNvSpPr>
            <p:nvPr/>
          </p:nvSpPr>
          <p:spPr bwMode="auto">
            <a:xfrm>
              <a:off x="6070602" y="2044701"/>
              <a:ext cx="49213" cy="492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auto">
            <a:xfrm>
              <a:off x="6070602" y="2041526"/>
              <a:ext cx="49213" cy="492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auto">
            <a:xfrm>
              <a:off x="6078539" y="2049464"/>
              <a:ext cx="33338" cy="317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auto">
            <a:xfrm>
              <a:off x="6088064" y="2055814"/>
              <a:ext cx="15875" cy="190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auto">
            <a:xfrm>
              <a:off x="6092827" y="2063751"/>
              <a:ext cx="4763" cy="4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478464" y="4446589"/>
              <a:ext cx="985838" cy="417513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4300539" y="4154489"/>
              <a:ext cx="3589338" cy="341313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349871" y="5628877"/>
            <a:ext cx="64058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tx2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Schema </a:t>
            </a:r>
            <a:r>
              <a:rPr lang="en-US" sz="6600" dirty="0" err="1">
                <a:solidFill>
                  <a:schemeClr val="tx2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Relazionale</a:t>
            </a:r>
            <a:endParaRPr lang="en-US" sz="6600" dirty="0">
              <a:solidFill>
                <a:schemeClr val="tx2"/>
              </a:solidFill>
              <a:latin typeface="Brush Script MT" panose="03060802040406070304" pitchFamily="66" charset="0"/>
              <a:ea typeface="Lato Semibold" panose="020F0502020204030203" pitchFamily="34" charset="0"/>
              <a:cs typeface="Abhaya Libre SemiBold" panose="02000603000000000000" pitchFamily="2" charset="77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582E8AD0-0AD8-4EF1-BAEA-1E08D7C40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451" y="610653"/>
            <a:ext cx="5975414" cy="338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20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Phone6_mockup_front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162" y="79131"/>
            <a:ext cx="3654738" cy="57166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C62BBF-8F6B-B84E-B07E-E9DDA29A6BB0}"/>
              </a:ext>
            </a:extLst>
          </p:cNvPr>
          <p:cNvSpPr txBox="1"/>
          <p:nvPr/>
        </p:nvSpPr>
        <p:spPr>
          <a:xfrm>
            <a:off x="3578469" y="210233"/>
            <a:ext cx="84963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>
                <a:solidFill>
                  <a:srgbClr val="FFC000"/>
                </a:solidFill>
                <a:latin typeface="Brush Script MT" panose="03060802040406070304" pitchFamily="66" charset="0"/>
              </a:rPr>
              <a:t>Visualizzazione</a:t>
            </a:r>
            <a:r>
              <a:rPr lang="en-US" sz="6600" dirty="0">
                <a:solidFill>
                  <a:srgbClr val="FFC000"/>
                </a:solidFill>
                <a:latin typeface="Brush Script MT" panose="03060802040406070304" pitchFamily="66" charset="0"/>
              </a:rPr>
              <a:t> </a:t>
            </a:r>
            <a:r>
              <a:rPr lang="en-US" sz="6600" dirty="0" err="1">
                <a:solidFill>
                  <a:srgbClr val="FFC000"/>
                </a:solidFill>
                <a:latin typeface="Brush Script MT" panose="03060802040406070304" pitchFamily="66" charset="0"/>
              </a:rPr>
              <a:t>dei</a:t>
            </a:r>
            <a:r>
              <a:rPr lang="en-US" sz="6600" dirty="0">
                <a:solidFill>
                  <a:srgbClr val="FFC000"/>
                </a:solidFill>
                <a:latin typeface="Brush Script MT" panose="03060802040406070304" pitchFamily="66" charset="0"/>
              </a:rPr>
              <a:t> </a:t>
            </a:r>
            <a:r>
              <a:rPr lang="en-US" sz="6600" dirty="0" err="1">
                <a:solidFill>
                  <a:srgbClr val="FFC000"/>
                </a:solidFill>
                <a:latin typeface="Brush Script MT" panose="03060802040406070304" pitchFamily="66" charset="0"/>
              </a:rPr>
              <a:t>dati</a:t>
            </a:r>
            <a:endParaRPr lang="en-US" sz="6600" dirty="0">
              <a:solidFill>
                <a:srgbClr val="FFC000"/>
              </a:solidFill>
              <a:latin typeface="Brush Script MT" panose="03060802040406070304" pitchFamily="66" charset="0"/>
              <a:ea typeface="Lato Semibold" panose="020F0502020204030203" pitchFamily="34" charset="0"/>
              <a:cs typeface="Abhaya Libre SemiBold" panose="02000603000000000000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12D8DD-E2FB-B740-8A0E-F52E42852FF7}"/>
              </a:ext>
            </a:extLst>
          </p:cNvPr>
          <p:cNvSpPr txBox="1"/>
          <p:nvPr/>
        </p:nvSpPr>
        <p:spPr>
          <a:xfrm>
            <a:off x="4541960" y="1537897"/>
            <a:ext cx="6867525" cy="4543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>
                <a:latin typeface="Baskerville Old Face" panose="02020602080505020303" pitchFamily="18" charset="0"/>
              </a:rPr>
              <a:t>Una </a:t>
            </a:r>
            <a:r>
              <a:rPr lang="en-US" sz="2400" dirty="0" err="1">
                <a:latin typeface="Baskerville Old Face" panose="02020602080505020303" pitchFamily="18" charset="0"/>
              </a:rPr>
              <a:t>volta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realizzato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il</a:t>
            </a:r>
            <a:r>
              <a:rPr lang="en-US" sz="2400" dirty="0">
                <a:latin typeface="Baskerville Old Face" panose="02020602080505020303" pitchFamily="18" charset="0"/>
              </a:rPr>
              <a:t> mock-up del bot </a:t>
            </a:r>
            <a:r>
              <a:rPr lang="en-US" sz="2400" dirty="0" err="1">
                <a:latin typeface="Baskerville Old Face" panose="02020602080505020303" pitchFamily="18" charset="0"/>
              </a:rPr>
              <a:t>siamo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passati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alla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stesura</a:t>
            </a:r>
            <a:r>
              <a:rPr lang="en-US" sz="2400" dirty="0">
                <a:latin typeface="Baskerville Old Face" panose="02020602080505020303" pitchFamily="18" charset="0"/>
              </a:rPr>
              <a:t> del </a:t>
            </a:r>
            <a:r>
              <a:rPr lang="en-US" sz="2400" dirty="0" err="1">
                <a:latin typeface="Baskerville Old Face" panose="02020602080505020303" pitchFamily="18" charset="0"/>
              </a:rPr>
              <a:t>codice</a:t>
            </a:r>
            <a:r>
              <a:rPr lang="en-US" sz="2400" dirty="0">
                <a:latin typeface="Baskerville Old Face" panose="02020602080505020303" pitchFamily="18" charset="0"/>
              </a:rPr>
              <a:t>. </a:t>
            </a:r>
            <a:r>
              <a:rPr lang="en-US" sz="2400" dirty="0" err="1">
                <a:latin typeface="Baskerville Old Face" panose="02020602080505020303" pitchFamily="18" charset="0"/>
              </a:rPr>
              <a:t>Abbiamo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deciso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quindi</a:t>
            </a:r>
            <a:r>
              <a:rPr lang="en-US" sz="2400" dirty="0">
                <a:latin typeface="Baskerville Old Face" panose="02020602080505020303" pitchFamily="18" charset="0"/>
              </a:rPr>
              <a:t> di </a:t>
            </a:r>
            <a:r>
              <a:rPr lang="en-US" sz="2400" dirty="0" err="1">
                <a:latin typeface="Baskerville Old Face" panose="02020602080505020303" pitchFamily="18" charset="0"/>
              </a:rPr>
              <a:t>dividere</a:t>
            </a:r>
            <a:r>
              <a:rPr lang="en-US" sz="2400" dirty="0">
                <a:latin typeface="Baskerville Old Face" panose="02020602080505020303" pitchFamily="18" charset="0"/>
              </a:rPr>
              <a:t> le </a:t>
            </a:r>
            <a:r>
              <a:rPr lang="en-US" sz="2400" dirty="0" err="1">
                <a:latin typeface="Baskerville Old Face" panose="02020602080505020303" pitchFamily="18" charset="0"/>
              </a:rPr>
              <a:t>varie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funzioni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dell’applicazione</a:t>
            </a:r>
            <a:r>
              <a:rPr lang="en-US" sz="2400" dirty="0">
                <a:latin typeface="Baskerville Old Face" panose="02020602080505020303" pitchFamily="18" charset="0"/>
              </a:rPr>
              <a:t> con uno switch al cui </a:t>
            </a:r>
            <a:r>
              <a:rPr lang="en-US" sz="2400" dirty="0" err="1">
                <a:latin typeface="Baskerville Old Face" panose="02020602080505020303" pitchFamily="18" charset="0"/>
              </a:rPr>
              <a:t>interno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abbiamo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messo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tutti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i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casi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proposti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dalle</a:t>
            </a:r>
            <a:r>
              <a:rPr lang="en-US" sz="2400" dirty="0">
                <a:latin typeface="Baskerville Old Face" panose="02020602080505020303" pitchFamily="18" charset="0"/>
              </a:rPr>
              <a:t> keyboard markup(</a:t>
            </a:r>
            <a:r>
              <a:rPr lang="en-US" sz="2400" dirty="0" err="1">
                <a:latin typeface="Baskerville Old Face" panose="02020602080505020303" pitchFamily="18" charset="0"/>
              </a:rPr>
              <a:t>tastiere</a:t>
            </a:r>
            <a:r>
              <a:rPr lang="en-US" sz="2400" dirty="0">
                <a:latin typeface="Baskerville Old Face" panose="02020602080505020303" pitchFamily="18" charset="0"/>
              </a:rPr>
              <a:t>). A </a:t>
            </a:r>
            <a:r>
              <a:rPr lang="en-US" sz="2400" dirty="0" err="1">
                <a:latin typeface="Baskerville Old Face" panose="02020602080505020303" pitchFamily="18" charset="0"/>
              </a:rPr>
              <a:t>questo</a:t>
            </a:r>
            <a:r>
              <a:rPr lang="en-US" sz="2400" dirty="0">
                <a:latin typeface="Baskerville Old Face" panose="02020602080505020303" pitchFamily="18" charset="0"/>
              </a:rPr>
              <a:t> punto </a:t>
            </a:r>
            <a:r>
              <a:rPr lang="en-US" sz="2400" dirty="0" err="1">
                <a:latin typeface="Baskerville Old Face" panose="02020602080505020303" pitchFamily="18" charset="0"/>
              </a:rPr>
              <a:t>abbiamo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creato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il</a:t>
            </a:r>
            <a:r>
              <a:rPr lang="en-US" sz="2400" dirty="0">
                <a:latin typeface="Baskerville Old Face" panose="02020602080505020303" pitchFamily="18" charset="0"/>
              </a:rPr>
              <a:t> DAO ed </a:t>
            </a:r>
            <a:r>
              <a:rPr lang="en-US" sz="2400" dirty="0" err="1">
                <a:latin typeface="Baskerville Old Face" panose="02020602080505020303" pitchFamily="18" charset="0"/>
              </a:rPr>
              <a:t>il</a:t>
            </a:r>
            <a:r>
              <a:rPr lang="en-US" sz="2400" dirty="0">
                <a:latin typeface="Baskerville Old Face" panose="02020602080505020303" pitchFamily="18" charset="0"/>
              </a:rPr>
              <a:t> DO per </a:t>
            </a:r>
            <a:r>
              <a:rPr lang="en-US" sz="2400" dirty="0" err="1">
                <a:latin typeface="Baskerville Old Face" panose="02020602080505020303" pitchFamily="18" charset="0"/>
              </a:rPr>
              <a:t>ognuna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della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tabelle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presenti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nel</a:t>
            </a:r>
            <a:r>
              <a:rPr lang="en-US" sz="2400" dirty="0">
                <a:latin typeface="Baskerville Old Face" panose="02020602080505020303" pitchFamily="18" charset="0"/>
              </a:rPr>
              <a:t> database, in </a:t>
            </a:r>
            <a:r>
              <a:rPr lang="en-US" sz="2400" dirty="0" err="1">
                <a:latin typeface="Baskerville Old Face" panose="02020602080505020303" pitchFamily="18" charset="0"/>
              </a:rPr>
              <a:t>questo</a:t>
            </a:r>
            <a:r>
              <a:rPr lang="en-US" sz="2400" dirty="0">
                <a:latin typeface="Baskerville Old Face" panose="02020602080505020303" pitchFamily="18" charset="0"/>
              </a:rPr>
              <a:t> modo </a:t>
            </a:r>
            <a:r>
              <a:rPr lang="en-US" sz="2400" dirty="0" err="1">
                <a:latin typeface="Baskerville Old Face" panose="02020602080505020303" pitchFamily="18" charset="0"/>
              </a:rPr>
              <a:t>abbiamo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potuto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gestire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ogni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tupla</a:t>
            </a:r>
            <a:r>
              <a:rPr lang="en-US" sz="2400" dirty="0">
                <a:latin typeface="Baskerville Old Face" panose="02020602080505020303" pitchFamily="18" charset="0"/>
              </a:rPr>
              <a:t> come un </a:t>
            </a:r>
            <a:r>
              <a:rPr lang="en-US" sz="2400" dirty="0" err="1">
                <a:latin typeface="Baskerville Old Face" panose="02020602080505020303" pitchFamily="18" charset="0"/>
              </a:rPr>
              <a:t>oggetto</a:t>
            </a:r>
            <a:r>
              <a:rPr lang="en-US" sz="2400" dirty="0">
                <a:latin typeface="Baskerville Old Face" panose="02020602080505020303" pitchFamily="18" charset="0"/>
              </a:rPr>
              <a:t>, </a:t>
            </a:r>
            <a:r>
              <a:rPr lang="en-US" sz="2400" dirty="0" err="1">
                <a:latin typeface="Baskerville Old Face" panose="02020602080505020303" pitchFamily="18" charset="0"/>
              </a:rPr>
              <a:t>il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che</a:t>
            </a:r>
            <a:r>
              <a:rPr lang="en-US" sz="2400" dirty="0">
                <a:latin typeface="Baskerville Old Face" panose="02020602080505020303" pitchFamily="18" charset="0"/>
              </a:rPr>
              <a:t> ci ha </a:t>
            </a:r>
            <a:r>
              <a:rPr lang="en-US" sz="2400" dirty="0" err="1">
                <a:latin typeface="Baskerville Old Face" panose="02020602080505020303" pitchFamily="18" charset="0"/>
              </a:rPr>
              <a:t>facilitato</a:t>
            </a:r>
            <a:r>
              <a:rPr lang="en-US" sz="2400" dirty="0">
                <a:latin typeface="Baskerville Old Face" panose="02020602080505020303" pitchFamily="18" charset="0"/>
              </a:rPr>
              <a:t> la </a:t>
            </a:r>
            <a:r>
              <a:rPr lang="en-US" sz="2400" dirty="0" err="1">
                <a:latin typeface="Baskerville Old Face" panose="02020602080505020303" pitchFamily="18" charset="0"/>
              </a:rPr>
              <a:t>gestione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dei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dati</a:t>
            </a:r>
            <a:r>
              <a:rPr lang="en-US" sz="2400" dirty="0">
                <a:latin typeface="Baskerville Old Face" panose="02020602080505020303" pitchFamily="18" charset="0"/>
              </a:rPr>
              <a:t>, e </a:t>
            </a:r>
            <a:r>
              <a:rPr lang="en-US" sz="2400" dirty="0" err="1">
                <a:latin typeface="Baskerville Old Face" panose="02020602080505020303" pitchFamily="18" charset="0"/>
              </a:rPr>
              <a:t>attraverso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delle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specifiche</a:t>
            </a:r>
            <a:r>
              <a:rPr lang="en-US" sz="2400" dirty="0">
                <a:latin typeface="Baskerville Old Face" panose="02020602080505020303" pitchFamily="18" charset="0"/>
              </a:rPr>
              <a:t> query </a:t>
            </a:r>
            <a:r>
              <a:rPr lang="en-US" sz="2400" dirty="0" err="1">
                <a:latin typeface="Baskerville Old Face" panose="02020602080505020303" pitchFamily="18" charset="0"/>
              </a:rPr>
              <a:t>estraiamo</a:t>
            </a:r>
            <a:r>
              <a:rPr lang="en-US" sz="2400" dirty="0">
                <a:latin typeface="Baskerville Old Face" panose="02020602080505020303" pitchFamily="18" charset="0"/>
              </a:rPr>
              <a:t> le </a:t>
            </a:r>
            <a:r>
              <a:rPr lang="en-US" sz="2400" dirty="0" err="1">
                <a:latin typeface="Baskerville Old Face" panose="02020602080505020303" pitchFamily="18" charset="0"/>
              </a:rPr>
              <a:t>notizie</a:t>
            </a:r>
            <a:r>
              <a:rPr lang="en-US" sz="2400" dirty="0">
                <a:latin typeface="Baskerville Old Face" panose="02020602080505020303" pitchFamily="18" charset="0"/>
              </a:rPr>
              <a:t> o I </a:t>
            </a:r>
            <a:r>
              <a:rPr lang="en-US" sz="2400" dirty="0" err="1">
                <a:latin typeface="Baskerville Old Face" panose="02020602080505020303" pitchFamily="18" charset="0"/>
              </a:rPr>
              <a:t>dati</a:t>
            </a:r>
            <a:r>
              <a:rPr lang="en-US" sz="2400" dirty="0">
                <a:latin typeface="Baskerville Old Face" panose="02020602080505020303" pitchFamily="18" charset="0"/>
              </a:rPr>
              <a:t> sui </a:t>
            </a:r>
            <a:r>
              <a:rPr lang="en-US" sz="2400" dirty="0" err="1">
                <a:latin typeface="Baskerville Old Face" panose="02020602080505020303" pitchFamily="18" charset="0"/>
              </a:rPr>
              <a:t>contagi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che</a:t>
            </a:r>
            <a:r>
              <a:rPr lang="en-US" sz="2400" dirty="0">
                <a:latin typeface="Baskerville Old Face" panose="02020602080505020303" pitchFamily="18" charset="0"/>
              </a:rPr>
              <a:t> ci </a:t>
            </a:r>
            <a:r>
              <a:rPr lang="en-US" sz="2400" dirty="0" err="1">
                <a:latin typeface="Baskerville Old Face" panose="02020602080505020303" pitchFamily="18" charset="0"/>
              </a:rPr>
              <a:t>servono</a:t>
            </a:r>
            <a:r>
              <a:rPr lang="en-US" sz="2400" dirty="0">
                <a:latin typeface="Baskerville Old Face" panose="02020602080505020303" pitchFamily="18" charset="0"/>
              </a:rPr>
              <a:t>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3766D8D-0393-42CC-9BA9-31BB17654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15" y="974355"/>
            <a:ext cx="2262154" cy="392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504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magine 33">
            <a:extLst>
              <a:ext uri="{FF2B5EF4-FFF2-40B4-BE49-F238E27FC236}">
                <a16:creationId xmlns:a16="http://schemas.microsoft.com/office/drawing/2014/main" id="{2B940F22-D075-42CC-B2F7-61EF076F1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428" y="966419"/>
            <a:ext cx="10081950" cy="4925161"/>
          </a:xfrm>
          <a:prstGeom prst="rect">
            <a:avLst/>
          </a:prstGeom>
        </p:spPr>
      </p:pic>
      <p:sp>
        <p:nvSpPr>
          <p:cNvPr id="14" name="Freeform 510"/>
          <p:cNvSpPr>
            <a:spLocks noChangeArrowheads="1"/>
          </p:cNvSpPr>
          <p:nvPr/>
        </p:nvSpPr>
        <p:spPr bwMode="auto">
          <a:xfrm>
            <a:off x="6984606" y="1674305"/>
            <a:ext cx="383364" cy="479981"/>
          </a:xfrm>
          <a:custGeom>
            <a:avLst/>
            <a:gdLst>
              <a:gd name="T0" fmla="*/ 569 w 1139"/>
              <a:gd name="T1" fmla="*/ 0 h 1424"/>
              <a:gd name="T2" fmla="*/ 569 w 1139"/>
              <a:gd name="T3" fmla="*/ 0 h 1424"/>
              <a:gd name="T4" fmla="*/ 0 w 1139"/>
              <a:gd name="T5" fmla="*/ 569 h 1424"/>
              <a:gd name="T6" fmla="*/ 569 w 1139"/>
              <a:gd name="T7" fmla="*/ 1423 h 1424"/>
              <a:gd name="T8" fmla="*/ 1138 w 1139"/>
              <a:gd name="T9" fmla="*/ 569 h 1424"/>
              <a:gd name="T10" fmla="*/ 569 w 1139"/>
              <a:gd name="T11" fmla="*/ 0 h 1424"/>
              <a:gd name="T12" fmla="*/ 569 w 1139"/>
              <a:gd name="T13" fmla="*/ 925 h 1424"/>
              <a:gd name="T14" fmla="*/ 569 w 1139"/>
              <a:gd name="T15" fmla="*/ 925 h 1424"/>
              <a:gd name="T16" fmla="*/ 213 w 1139"/>
              <a:gd name="T17" fmla="*/ 569 h 1424"/>
              <a:gd name="T18" fmla="*/ 569 w 1139"/>
              <a:gd name="T19" fmla="*/ 219 h 1424"/>
              <a:gd name="T20" fmla="*/ 925 w 1139"/>
              <a:gd name="T21" fmla="*/ 569 h 1424"/>
              <a:gd name="T22" fmla="*/ 569 w 1139"/>
              <a:gd name="T23" fmla="*/ 925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9" h="1424">
                <a:moveTo>
                  <a:pt x="569" y="0"/>
                </a:moveTo>
                <a:lnTo>
                  <a:pt x="569" y="0"/>
                </a:lnTo>
                <a:cubicBezTo>
                  <a:pt x="255" y="0"/>
                  <a:pt x="0" y="255"/>
                  <a:pt x="0" y="569"/>
                </a:cubicBezTo>
                <a:cubicBezTo>
                  <a:pt x="0" y="889"/>
                  <a:pt x="374" y="1423"/>
                  <a:pt x="569" y="1423"/>
                </a:cubicBezTo>
                <a:cubicBezTo>
                  <a:pt x="765" y="1423"/>
                  <a:pt x="1138" y="889"/>
                  <a:pt x="1138" y="569"/>
                </a:cubicBezTo>
                <a:cubicBezTo>
                  <a:pt x="1138" y="255"/>
                  <a:pt x="883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4" y="925"/>
                  <a:pt x="213" y="765"/>
                  <a:pt x="213" y="569"/>
                </a:cubicBezTo>
                <a:cubicBezTo>
                  <a:pt x="213" y="373"/>
                  <a:pt x="374" y="219"/>
                  <a:pt x="569" y="219"/>
                </a:cubicBezTo>
                <a:cubicBezTo>
                  <a:pt x="765" y="219"/>
                  <a:pt x="925" y="373"/>
                  <a:pt x="925" y="569"/>
                </a:cubicBezTo>
                <a:cubicBezTo>
                  <a:pt x="925" y="765"/>
                  <a:pt x="765" y="925"/>
                  <a:pt x="569" y="92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b="1" dirty="0">
              <a:solidFill>
                <a:schemeClr val="tx2"/>
              </a:solidFill>
              <a:latin typeface="Asap" panose="020F0504030102060203" pitchFamily="34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5" name="Freeform 511"/>
          <p:cNvSpPr>
            <a:spLocks noChangeArrowheads="1"/>
          </p:cNvSpPr>
          <p:nvPr/>
        </p:nvSpPr>
        <p:spPr bwMode="auto">
          <a:xfrm>
            <a:off x="2881114" y="2030322"/>
            <a:ext cx="386337" cy="479979"/>
          </a:xfrm>
          <a:custGeom>
            <a:avLst/>
            <a:gdLst>
              <a:gd name="T0" fmla="*/ 569 w 1145"/>
              <a:gd name="T1" fmla="*/ 0 h 1424"/>
              <a:gd name="T2" fmla="*/ 569 w 1145"/>
              <a:gd name="T3" fmla="*/ 0 h 1424"/>
              <a:gd name="T4" fmla="*/ 0 w 1145"/>
              <a:gd name="T5" fmla="*/ 569 h 1424"/>
              <a:gd name="T6" fmla="*/ 569 w 1145"/>
              <a:gd name="T7" fmla="*/ 1423 h 1424"/>
              <a:gd name="T8" fmla="*/ 1144 w 1145"/>
              <a:gd name="T9" fmla="*/ 569 h 1424"/>
              <a:gd name="T10" fmla="*/ 569 w 1145"/>
              <a:gd name="T11" fmla="*/ 0 h 1424"/>
              <a:gd name="T12" fmla="*/ 569 w 1145"/>
              <a:gd name="T13" fmla="*/ 925 h 1424"/>
              <a:gd name="T14" fmla="*/ 569 w 1145"/>
              <a:gd name="T15" fmla="*/ 925 h 1424"/>
              <a:gd name="T16" fmla="*/ 219 w 1145"/>
              <a:gd name="T17" fmla="*/ 569 h 1424"/>
              <a:gd name="T18" fmla="*/ 569 w 1145"/>
              <a:gd name="T19" fmla="*/ 219 h 1424"/>
              <a:gd name="T20" fmla="*/ 925 w 1145"/>
              <a:gd name="T21" fmla="*/ 569 h 1424"/>
              <a:gd name="T22" fmla="*/ 569 w 1145"/>
              <a:gd name="T23" fmla="*/ 925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45" h="1424">
                <a:moveTo>
                  <a:pt x="569" y="0"/>
                </a:moveTo>
                <a:lnTo>
                  <a:pt x="569" y="0"/>
                </a:lnTo>
                <a:cubicBezTo>
                  <a:pt x="254" y="0"/>
                  <a:pt x="0" y="254"/>
                  <a:pt x="0" y="569"/>
                </a:cubicBezTo>
                <a:cubicBezTo>
                  <a:pt x="0" y="889"/>
                  <a:pt x="373" y="1423"/>
                  <a:pt x="569" y="1423"/>
                </a:cubicBezTo>
                <a:cubicBezTo>
                  <a:pt x="770" y="1423"/>
                  <a:pt x="1144" y="889"/>
                  <a:pt x="1144" y="569"/>
                </a:cubicBezTo>
                <a:cubicBezTo>
                  <a:pt x="1144" y="254"/>
                  <a:pt x="889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9" y="925"/>
                  <a:pt x="219" y="764"/>
                  <a:pt x="219" y="569"/>
                </a:cubicBezTo>
                <a:cubicBezTo>
                  <a:pt x="219" y="379"/>
                  <a:pt x="379" y="219"/>
                  <a:pt x="569" y="219"/>
                </a:cubicBezTo>
                <a:cubicBezTo>
                  <a:pt x="764" y="219"/>
                  <a:pt x="925" y="379"/>
                  <a:pt x="925" y="569"/>
                </a:cubicBezTo>
                <a:cubicBezTo>
                  <a:pt x="925" y="764"/>
                  <a:pt x="764" y="925"/>
                  <a:pt x="569" y="92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b="1" dirty="0">
              <a:solidFill>
                <a:schemeClr val="tx2"/>
              </a:solidFill>
              <a:latin typeface="Asap" panose="020F0504030102060203" pitchFamily="34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6" name="Freeform 513"/>
          <p:cNvSpPr>
            <a:spLocks noChangeArrowheads="1"/>
          </p:cNvSpPr>
          <p:nvPr/>
        </p:nvSpPr>
        <p:spPr bwMode="auto">
          <a:xfrm>
            <a:off x="4076899" y="3863171"/>
            <a:ext cx="383364" cy="481467"/>
          </a:xfrm>
          <a:custGeom>
            <a:avLst/>
            <a:gdLst>
              <a:gd name="T0" fmla="*/ 569 w 1139"/>
              <a:gd name="T1" fmla="*/ 0 h 1430"/>
              <a:gd name="T2" fmla="*/ 569 w 1139"/>
              <a:gd name="T3" fmla="*/ 0 h 1430"/>
              <a:gd name="T4" fmla="*/ 0 w 1139"/>
              <a:gd name="T5" fmla="*/ 576 h 1430"/>
              <a:gd name="T6" fmla="*/ 569 w 1139"/>
              <a:gd name="T7" fmla="*/ 1429 h 1430"/>
              <a:gd name="T8" fmla="*/ 1138 w 1139"/>
              <a:gd name="T9" fmla="*/ 576 h 1430"/>
              <a:gd name="T10" fmla="*/ 569 w 1139"/>
              <a:gd name="T11" fmla="*/ 0 h 1430"/>
              <a:gd name="T12" fmla="*/ 569 w 1139"/>
              <a:gd name="T13" fmla="*/ 925 h 1430"/>
              <a:gd name="T14" fmla="*/ 569 w 1139"/>
              <a:gd name="T15" fmla="*/ 925 h 1430"/>
              <a:gd name="T16" fmla="*/ 213 w 1139"/>
              <a:gd name="T17" fmla="*/ 576 h 1430"/>
              <a:gd name="T18" fmla="*/ 569 w 1139"/>
              <a:gd name="T19" fmla="*/ 220 h 1430"/>
              <a:gd name="T20" fmla="*/ 919 w 1139"/>
              <a:gd name="T21" fmla="*/ 576 h 1430"/>
              <a:gd name="T22" fmla="*/ 569 w 1139"/>
              <a:gd name="T23" fmla="*/ 925 h 1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9" h="1430">
                <a:moveTo>
                  <a:pt x="569" y="0"/>
                </a:moveTo>
                <a:lnTo>
                  <a:pt x="569" y="0"/>
                </a:lnTo>
                <a:cubicBezTo>
                  <a:pt x="255" y="0"/>
                  <a:pt x="0" y="255"/>
                  <a:pt x="0" y="576"/>
                </a:cubicBezTo>
                <a:cubicBezTo>
                  <a:pt x="0" y="890"/>
                  <a:pt x="367" y="1429"/>
                  <a:pt x="569" y="1429"/>
                </a:cubicBezTo>
                <a:cubicBezTo>
                  <a:pt x="765" y="1429"/>
                  <a:pt x="1138" y="890"/>
                  <a:pt x="1138" y="576"/>
                </a:cubicBezTo>
                <a:cubicBezTo>
                  <a:pt x="1138" y="255"/>
                  <a:pt x="883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3" y="925"/>
                  <a:pt x="213" y="765"/>
                  <a:pt x="213" y="576"/>
                </a:cubicBezTo>
                <a:cubicBezTo>
                  <a:pt x="213" y="380"/>
                  <a:pt x="373" y="220"/>
                  <a:pt x="569" y="220"/>
                </a:cubicBezTo>
                <a:cubicBezTo>
                  <a:pt x="765" y="220"/>
                  <a:pt x="919" y="380"/>
                  <a:pt x="919" y="576"/>
                </a:cubicBezTo>
                <a:cubicBezTo>
                  <a:pt x="919" y="765"/>
                  <a:pt x="765" y="925"/>
                  <a:pt x="569" y="92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b="1" dirty="0">
              <a:solidFill>
                <a:schemeClr val="tx2"/>
              </a:solidFill>
              <a:latin typeface="Asap" panose="020F0504030102060203" pitchFamily="34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68368" y="2495476"/>
            <a:ext cx="2198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sap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Nord America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54892" y="4321466"/>
            <a:ext cx="2010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10000"/>
                  </a:schemeClr>
                </a:solidFill>
                <a:latin typeface="Asap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Sud America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613997" y="2079157"/>
            <a:ext cx="1217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sap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Europa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746386" y="9732"/>
            <a:ext cx="108013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>
                <a:solidFill>
                  <a:srgbClr val="FFC0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Suddivisione</a:t>
            </a:r>
            <a:r>
              <a:rPr lang="en-US" sz="6600" dirty="0">
                <a:solidFill>
                  <a:srgbClr val="FFC0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 </a:t>
            </a:r>
            <a:r>
              <a:rPr lang="en-US" sz="6600" dirty="0" err="1">
                <a:solidFill>
                  <a:srgbClr val="FFC0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logica</a:t>
            </a:r>
            <a:endParaRPr lang="en-US" sz="6600" dirty="0">
              <a:solidFill>
                <a:srgbClr val="FFC000"/>
              </a:solidFill>
              <a:latin typeface="Brush Script MT" panose="03060802040406070304" pitchFamily="66" charset="0"/>
              <a:ea typeface="Lato Semibold" panose="020F0502020204030203" pitchFamily="34" charset="0"/>
              <a:cs typeface="Abhaya Libre SemiBold" panose="02000603000000000000" pitchFamily="2" charset="77"/>
            </a:endParaRPr>
          </a:p>
        </p:txBody>
      </p:sp>
      <p:sp>
        <p:nvSpPr>
          <p:cNvPr id="4" name="Freeform 510">
            <a:extLst>
              <a:ext uri="{FF2B5EF4-FFF2-40B4-BE49-F238E27FC236}">
                <a16:creationId xmlns:a16="http://schemas.microsoft.com/office/drawing/2014/main" id="{4DEB05B1-0237-45A1-9E3A-C857922C6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701" y="3327552"/>
            <a:ext cx="383364" cy="479981"/>
          </a:xfrm>
          <a:custGeom>
            <a:avLst/>
            <a:gdLst>
              <a:gd name="T0" fmla="*/ 569 w 1139"/>
              <a:gd name="T1" fmla="*/ 0 h 1424"/>
              <a:gd name="T2" fmla="*/ 569 w 1139"/>
              <a:gd name="T3" fmla="*/ 0 h 1424"/>
              <a:gd name="T4" fmla="*/ 0 w 1139"/>
              <a:gd name="T5" fmla="*/ 569 h 1424"/>
              <a:gd name="T6" fmla="*/ 569 w 1139"/>
              <a:gd name="T7" fmla="*/ 1423 h 1424"/>
              <a:gd name="T8" fmla="*/ 1138 w 1139"/>
              <a:gd name="T9" fmla="*/ 569 h 1424"/>
              <a:gd name="T10" fmla="*/ 569 w 1139"/>
              <a:gd name="T11" fmla="*/ 0 h 1424"/>
              <a:gd name="T12" fmla="*/ 569 w 1139"/>
              <a:gd name="T13" fmla="*/ 925 h 1424"/>
              <a:gd name="T14" fmla="*/ 569 w 1139"/>
              <a:gd name="T15" fmla="*/ 925 h 1424"/>
              <a:gd name="T16" fmla="*/ 213 w 1139"/>
              <a:gd name="T17" fmla="*/ 569 h 1424"/>
              <a:gd name="T18" fmla="*/ 569 w 1139"/>
              <a:gd name="T19" fmla="*/ 219 h 1424"/>
              <a:gd name="T20" fmla="*/ 925 w 1139"/>
              <a:gd name="T21" fmla="*/ 569 h 1424"/>
              <a:gd name="T22" fmla="*/ 569 w 1139"/>
              <a:gd name="T23" fmla="*/ 925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9" h="1424">
                <a:moveTo>
                  <a:pt x="569" y="0"/>
                </a:moveTo>
                <a:lnTo>
                  <a:pt x="569" y="0"/>
                </a:lnTo>
                <a:cubicBezTo>
                  <a:pt x="255" y="0"/>
                  <a:pt x="0" y="255"/>
                  <a:pt x="0" y="569"/>
                </a:cubicBezTo>
                <a:cubicBezTo>
                  <a:pt x="0" y="889"/>
                  <a:pt x="374" y="1423"/>
                  <a:pt x="569" y="1423"/>
                </a:cubicBezTo>
                <a:cubicBezTo>
                  <a:pt x="765" y="1423"/>
                  <a:pt x="1138" y="889"/>
                  <a:pt x="1138" y="569"/>
                </a:cubicBezTo>
                <a:cubicBezTo>
                  <a:pt x="1138" y="255"/>
                  <a:pt x="883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4" y="925"/>
                  <a:pt x="213" y="765"/>
                  <a:pt x="213" y="569"/>
                </a:cubicBezTo>
                <a:cubicBezTo>
                  <a:pt x="213" y="373"/>
                  <a:pt x="374" y="219"/>
                  <a:pt x="569" y="219"/>
                </a:cubicBezTo>
                <a:cubicBezTo>
                  <a:pt x="765" y="219"/>
                  <a:pt x="925" y="373"/>
                  <a:pt x="925" y="569"/>
                </a:cubicBezTo>
                <a:cubicBezTo>
                  <a:pt x="925" y="765"/>
                  <a:pt x="765" y="925"/>
                  <a:pt x="569" y="92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b="1" dirty="0">
              <a:solidFill>
                <a:schemeClr val="tx2"/>
              </a:solidFill>
              <a:latin typeface="Asap" panose="020F0504030102060203" pitchFamily="34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5132D5ED-DE8F-48E9-B06C-2ACE53410402}"/>
              </a:ext>
            </a:extLst>
          </p:cNvPr>
          <p:cNvSpPr txBox="1"/>
          <p:nvPr/>
        </p:nvSpPr>
        <p:spPr>
          <a:xfrm>
            <a:off x="6147061" y="3732404"/>
            <a:ext cx="1029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sap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Africa</a:t>
            </a:r>
          </a:p>
        </p:txBody>
      </p:sp>
      <p:sp>
        <p:nvSpPr>
          <p:cNvPr id="6" name="Freeform 510">
            <a:extLst>
              <a:ext uri="{FF2B5EF4-FFF2-40B4-BE49-F238E27FC236}">
                <a16:creationId xmlns:a16="http://schemas.microsoft.com/office/drawing/2014/main" id="{15093C8A-945F-4FAE-9542-8028281A81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5670" y="1866500"/>
            <a:ext cx="383364" cy="479981"/>
          </a:xfrm>
          <a:custGeom>
            <a:avLst/>
            <a:gdLst>
              <a:gd name="T0" fmla="*/ 569 w 1139"/>
              <a:gd name="T1" fmla="*/ 0 h 1424"/>
              <a:gd name="T2" fmla="*/ 569 w 1139"/>
              <a:gd name="T3" fmla="*/ 0 h 1424"/>
              <a:gd name="T4" fmla="*/ 0 w 1139"/>
              <a:gd name="T5" fmla="*/ 569 h 1424"/>
              <a:gd name="T6" fmla="*/ 569 w 1139"/>
              <a:gd name="T7" fmla="*/ 1423 h 1424"/>
              <a:gd name="T8" fmla="*/ 1138 w 1139"/>
              <a:gd name="T9" fmla="*/ 569 h 1424"/>
              <a:gd name="T10" fmla="*/ 569 w 1139"/>
              <a:gd name="T11" fmla="*/ 0 h 1424"/>
              <a:gd name="T12" fmla="*/ 569 w 1139"/>
              <a:gd name="T13" fmla="*/ 925 h 1424"/>
              <a:gd name="T14" fmla="*/ 569 w 1139"/>
              <a:gd name="T15" fmla="*/ 925 h 1424"/>
              <a:gd name="T16" fmla="*/ 213 w 1139"/>
              <a:gd name="T17" fmla="*/ 569 h 1424"/>
              <a:gd name="T18" fmla="*/ 569 w 1139"/>
              <a:gd name="T19" fmla="*/ 219 h 1424"/>
              <a:gd name="T20" fmla="*/ 925 w 1139"/>
              <a:gd name="T21" fmla="*/ 569 h 1424"/>
              <a:gd name="T22" fmla="*/ 569 w 1139"/>
              <a:gd name="T23" fmla="*/ 925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9" h="1424">
                <a:moveTo>
                  <a:pt x="569" y="0"/>
                </a:moveTo>
                <a:lnTo>
                  <a:pt x="569" y="0"/>
                </a:lnTo>
                <a:cubicBezTo>
                  <a:pt x="255" y="0"/>
                  <a:pt x="0" y="255"/>
                  <a:pt x="0" y="569"/>
                </a:cubicBezTo>
                <a:cubicBezTo>
                  <a:pt x="0" y="889"/>
                  <a:pt x="374" y="1423"/>
                  <a:pt x="569" y="1423"/>
                </a:cubicBezTo>
                <a:cubicBezTo>
                  <a:pt x="765" y="1423"/>
                  <a:pt x="1138" y="889"/>
                  <a:pt x="1138" y="569"/>
                </a:cubicBezTo>
                <a:cubicBezTo>
                  <a:pt x="1138" y="255"/>
                  <a:pt x="883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4" y="925"/>
                  <a:pt x="213" y="765"/>
                  <a:pt x="213" y="569"/>
                </a:cubicBezTo>
                <a:cubicBezTo>
                  <a:pt x="213" y="373"/>
                  <a:pt x="374" y="219"/>
                  <a:pt x="569" y="219"/>
                </a:cubicBezTo>
                <a:cubicBezTo>
                  <a:pt x="765" y="219"/>
                  <a:pt x="925" y="373"/>
                  <a:pt x="925" y="569"/>
                </a:cubicBezTo>
                <a:cubicBezTo>
                  <a:pt x="925" y="765"/>
                  <a:pt x="765" y="925"/>
                  <a:pt x="569" y="92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b="1" dirty="0">
              <a:solidFill>
                <a:schemeClr val="tx2"/>
              </a:solidFill>
              <a:latin typeface="Asap" panose="020F0504030102060203" pitchFamily="34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" name="TextBox 20">
            <a:extLst>
              <a:ext uri="{FF2B5EF4-FFF2-40B4-BE49-F238E27FC236}">
                <a16:creationId xmlns:a16="http://schemas.microsoft.com/office/drawing/2014/main" id="{F66F0EDC-3AEB-43FE-9903-2B00D3B5A050}"/>
              </a:ext>
            </a:extLst>
          </p:cNvPr>
          <p:cNvSpPr txBox="1"/>
          <p:nvPr/>
        </p:nvSpPr>
        <p:spPr>
          <a:xfrm>
            <a:off x="8540185" y="2271352"/>
            <a:ext cx="787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sap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Asia</a:t>
            </a:r>
          </a:p>
        </p:txBody>
      </p:sp>
      <p:sp>
        <p:nvSpPr>
          <p:cNvPr id="8" name="Freeform 510">
            <a:extLst>
              <a:ext uri="{FF2B5EF4-FFF2-40B4-BE49-F238E27FC236}">
                <a16:creationId xmlns:a16="http://schemas.microsoft.com/office/drawing/2014/main" id="{5F7B7858-944A-43EC-88EC-39D5E34FF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2407" y="4288745"/>
            <a:ext cx="383364" cy="479981"/>
          </a:xfrm>
          <a:custGeom>
            <a:avLst/>
            <a:gdLst>
              <a:gd name="T0" fmla="*/ 569 w 1139"/>
              <a:gd name="T1" fmla="*/ 0 h 1424"/>
              <a:gd name="T2" fmla="*/ 569 w 1139"/>
              <a:gd name="T3" fmla="*/ 0 h 1424"/>
              <a:gd name="T4" fmla="*/ 0 w 1139"/>
              <a:gd name="T5" fmla="*/ 569 h 1424"/>
              <a:gd name="T6" fmla="*/ 569 w 1139"/>
              <a:gd name="T7" fmla="*/ 1423 h 1424"/>
              <a:gd name="T8" fmla="*/ 1138 w 1139"/>
              <a:gd name="T9" fmla="*/ 569 h 1424"/>
              <a:gd name="T10" fmla="*/ 569 w 1139"/>
              <a:gd name="T11" fmla="*/ 0 h 1424"/>
              <a:gd name="T12" fmla="*/ 569 w 1139"/>
              <a:gd name="T13" fmla="*/ 925 h 1424"/>
              <a:gd name="T14" fmla="*/ 569 w 1139"/>
              <a:gd name="T15" fmla="*/ 925 h 1424"/>
              <a:gd name="T16" fmla="*/ 213 w 1139"/>
              <a:gd name="T17" fmla="*/ 569 h 1424"/>
              <a:gd name="T18" fmla="*/ 569 w 1139"/>
              <a:gd name="T19" fmla="*/ 219 h 1424"/>
              <a:gd name="T20" fmla="*/ 925 w 1139"/>
              <a:gd name="T21" fmla="*/ 569 h 1424"/>
              <a:gd name="T22" fmla="*/ 569 w 1139"/>
              <a:gd name="T23" fmla="*/ 925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9" h="1424">
                <a:moveTo>
                  <a:pt x="569" y="0"/>
                </a:moveTo>
                <a:lnTo>
                  <a:pt x="569" y="0"/>
                </a:lnTo>
                <a:cubicBezTo>
                  <a:pt x="255" y="0"/>
                  <a:pt x="0" y="255"/>
                  <a:pt x="0" y="569"/>
                </a:cubicBezTo>
                <a:cubicBezTo>
                  <a:pt x="0" y="889"/>
                  <a:pt x="374" y="1423"/>
                  <a:pt x="569" y="1423"/>
                </a:cubicBezTo>
                <a:cubicBezTo>
                  <a:pt x="765" y="1423"/>
                  <a:pt x="1138" y="889"/>
                  <a:pt x="1138" y="569"/>
                </a:cubicBezTo>
                <a:cubicBezTo>
                  <a:pt x="1138" y="255"/>
                  <a:pt x="883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4" y="925"/>
                  <a:pt x="213" y="765"/>
                  <a:pt x="213" y="569"/>
                </a:cubicBezTo>
                <a:cubicBezTo>
                  <a:pt x="213" y="373"/>
                  <a:pt x="374" y="219"/>
                  <a:pt x="569" y="219"/>
                </a:cubicBezTo>
                <a:cubicBezTo>
                  <a:pt x="765" y="219"/>
                  <a:pt x="925" y="373"/>
                  <a:pt x="925" y="569"/>
                </a:cubicBezTo>
                <a:cubicBezTo>
                  <a:pt x="925" y="765"/>
                  <a:pt x="765" y="925"/>
                  <a:pt x="569" y="92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b="1" dirty="0">
              <a:solidFill>
                <a:schemeClr val="tx2"/>
              </a:solidFill>
              <a:latin typeface="Asap" panose="020F0504030102060203" pitchFamily="34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44A9C36E-A495-4862-9F55-CA5B8138F2EE}"/>
              </a:ext>
            </a:extLst>
          </p:cNvPr>
          <p:cNvSpPr txBox="1"/>
          <p:nvPr/>
        </p:nvSpPr>
        <p:spPr>
          <a:xfrm>
            <a:off x="9327580" y="4693597"/>
            <a:ext cx="1366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sap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Oceania</a:t>
            </a:r>
          </a:p>
        </p:txBody>
      </p:sp>
      <p:sp>
        <p:nvSpPr>
          <p:cNvPr id="11" name="Freeform 510">
            <a:extLst>
              <a:ext uri="{FF2B5EF4-FFF2-40B4-BE49-F238E27FC236}">
                <a16:creationId xmlns:a16="http://schemas.microsoft.com/office/drawing/2014/main" id="{64B956ED-5F29-4593-A29F-B9274A5EE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5721" y="2330536"/>
            <a:ext cx="383364" cy="479981"/>
          </a:xfrm>
          <a:custGeom>
            <a:avLst/>
            <a:gdLst>
              <a:gd name="T0" fmla="*/ 569 w 1139"/>
              <a:gd name="T1" fmla="*/ 0 h 1424"/>
              <a:gd name="T2" fmla="*/ 569 w 1139"/>
              <a:gd name="T3" fmla="*/ 0 h 1424"/>
              <a:gd name="T4" fmla="*/ 0 w 1139"/>
              <a:gd name="T5" fmla="*/ 569 h 1424"/>
              <a:gd name="T6" fmla="*/ 569 w 1139"/>
              <a:gd name="T7" fmla="*/ 1423 h 1424"/>
              <a:gd name="T8" fmla="*/ 1138 w 1139"/>
              <a:gd name="T9" fmla="*/ 569 h 1424"/>
              <a:gd name="T10" fmla="*/ 569 w 1139"/>
              <a:gd name="T11" fmla="*/ 0 h 1424"/>
              <a:gd name="T12" fmla="*/ 569 w 1139"/>
              <a:gd name="T13" fmla="*/ 925 h 1424"/>
              <a:gd name="T14" fmla="*/ 569 w 1139"/>
              <a:gd name="T15" fmla="*/ 925 h 1424"/>
              <a:gd name="T16" fmla="*/ 213 w 1139"/>
              <a:gd name="T17" fmla="*/ 569 h 1424"/>
              <a:gd name="T18" fmla="*/ 569 w 1139"/>
              <a:gd name="T19" fmla="*/ 219 h 1424"/>
              <a:gd name="T20" fmla="*/ 925 w 1139"/>
              <a:gd name="T21" fmla="*/ 569 h 1424"/>
              <a:gd name="T22" fmla="*/ 569 w 1139"/>
              <a:gd name="T23" fmla="*/ 925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9" h="1424">
                <a:moveTo>
                  <a:pt x="569" y="0"/>
                </a:moveTo>
                <a:lnTo>
                  <a:pt x="569" y="0"/>
                </a:lnTo>
                <a:cubicBezTo>
                  <a:pt x="255" y="0"/>
                  <a:pt x="0" y="255"/>
                  <a:pt x="0" y="569"/>
                </a:cubicBezTo>
                <a:cubicBezTo>
                  <a:pt x="0" y="889"/>
                  <a:pt x="374" y="1423"/>
                  <a:pt x="569" y="1423"/>
                </a:cubicBezTo>
                <a:cubicBezTo>
                  <a:pt x="765" y="1423"/>
                  <a:pt x="1138" y="889"/>
                  <a:pt x="1138" y="569"/>
                </a:cubicBezTo>
                <a:cubicBezTo>
                  <a:pt x="1138" y="255"/>
                  <a:pt x="883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4" y="925"/>
                  <a:pt x="213" y="765"/>
                  <a:pt x="213" y="569"/>
                </a:cubicBezTo>
                <a:cubicBezTo>
                  <a:pt x="213" y="373"/>
                  <a:pt x="374" y="219"/>
                  <a:pt x="569" y="219"/>
                </a:cubicBezTo>
                <a:cubicBezTo>
                  <a:pt x="765" y="219"/>
                  <a:pt x="925" y="373"/>
                  <a:pt x="925" y="569"/>
                </a:cubicBezTo>
                <a:cubicBezTo>
                  <a:pt x="925" y="765"/>
                  <a:pt x="765" y="925"/>
                  <a:pt x="569" y="92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b="1" dirty="0">
              <a:solidFill>
                <a:schemeClr val="tx2"/>
              </a:solidFill>
              <a:latin typeface="Asap" panose="020F0504030102060203" pitchFamily="34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7" name="TextBox 20">
            <a:extLst>
              <a:ext uri="{FF2B5EF4-FFF2-40B4-BE49-F238E27FC236}">
                <a16:creationId xmlns:a16="http://schemas.microsoft.com/office/drawing/2014/main" id="{732810D7-18C2-400B-A268-54C500C7A31F}"/>
              </a:ext>
            </a:extLst>
          </p:cNvPr>
          <p:cNvSpPr txBox="1"/>
          <p:nvPr/>
        </p:nvSpPr>
        <p:spPr>
          <a:xfrm>
            <a:off x="5895509" y="2735388"/>
            <a:ext cx="896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sap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Italia</a:t>
            </a:r>
          </a:p>
        </p:txBody>
      </p:sp>
    </p:spTree>
    <p:extLst>
      <p:ext uri="{BB962C8B-B14F-4D97-AF65-F5344CB8AC3E}">
        <p14:creationId xmlns:p14="http://schemas.microsoft.com/office/powerpoint/2010/main" val="902997699"/>
      </p:ext>
    </p:extLst>
  </p:cSld>
  <p:clrMapOvr>
    <a:masterClrMapping/>
  </p:clrMapOvr>
  <p:transition spd="slow" advClick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3967925" y="149165"/>
            <a:ext cx="81010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>
                <a:solidFill>
                  <a:srgbClr val="FFC0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Schermate</a:t>
            </a:r>
            <a:r>
              <a:rPr lang="en-US" sz="6600" dirty="0">
                <a:solidFill>
                  <a:srgbClr val="FFC0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 del bot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2E35F0-4AC2-5F4C-B269-50676F3CE944}"/>
              </a:ext>
            </a:extLst>
          </p:cNvPr>
          <p:cNvSpPr txBox="1"/>
          <p:nvPr/>
        </p:nvSpPr>
        <p:spPr>
          <a:xfrm>
            <a:off x="4675087" y="1459005"/>
            <a:ext cx="2292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accent6"/>
                </a:solidFill>
                <a:latin typeface="Asap Medium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Mostra</a:t>
            </a:r>
            <a:r>
              <a:rPr lang="en-US" sz="2000" dirty="0">
                <a:solidFill>
                  <a:schemeClr val="accent6"/>
                </a:solidFill>
                <a:latin typeface="Asap Medium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 </a:t>
            </a:r>
            <a:r>
              <a:rPr lang="en-US" sz="2000" dirty="0" err="1">
                <a:solidFill>
                  <a:schemeClr val="accent6"/>
                </a:solidFill>
                <a:latin typeface="Asap Medium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contagi</a:t>
            </a:r>
            <a:endParaRPr lang="en-US" sz="2000" dirty="0">
              <a:solidFill>
                <a:schemeClr val="accent6"/>
              </a:solidFill>
              <a:latin typeface="Asap Medium" panose="020F0504030102060203" pitchFamily="34" charset="77"/>
              <a:ea typeface="Lato Medium" panose="020F0502020204030203" pitchFamily="34" charset="0"/>
              <a:cs typeface="Abhaya Libre Medium" panose="02000603000000000000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BF8B30-86C7-B64F-AD22-C06445ED6F3A}"/>
              </a:ext>
            </a:extLst>
          </p:cNvPr>
          <p:cNvSpPr txBox="1"/>
          <p:nvPr/>
        </p:nvSpPr>
        <p:spPr>
          <a:xfrm>
            <a:off x="8704152" y="1469442"/>
            <a:ext cx="2283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accent6"/>
                </a:solidFill>
                <a:latin typeface="Asap Medium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Mostra</a:t>
            </a:r>
            <a:r>
              <a:rPr lang="en-US" sz="2000" dirty="0">
                <a:solidFill>
                  <a:schemeClr val="accent6"/>
                </a:solidFill>
                <a:latin typeface="Asap Medium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 </a:t>
            </a:r>
            <a:r>
              <a:rPr lang="en-US" sz="2000" dirty="0" err="1">
                <a:solidFill>
                  <a:schemeClr val="accent6"/>
                </a:solidFill>
                <a:latin typeface="Asap Medium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Notizie</a:t>
            </a:r>
            <a:endParaRPr lang="en-US" sz="2000" dirty="0">
              <a:solidFill>
                <a:schemeClr val="accent6"/>
              </a:solidFill>
              <a:latin typeface="Asap Medium" panose="020F0504030102060203" pitchFamily="34" charset="77"/>
              <a:ea typeface="Lato Medium" panose="020F0502020204030203" pitchFamily="34" charset="0"/>
              <a:cs typeface="Abhaya Libre Medium" panose="02000603000000000000" pitchFamily="2" charset="77"/>
            </a:endParaRPr>
          </a:p>
        </p:txBody>
      </p:sp>
      <p:pic>
        <p:nvPicPr>
          <p:cNvPr id="9" name="Picture 8" descr="iPhone6_mockup_front_white.png">
            <a:extLst>
              <a:ext uri="{FF2B5EF4-FFF2-40B4-BE49-F238E27FC236}">
                <a16:creationId xmlns:a16="http://schemas.microsoft.com/office/drawing/2014/main" id="{1D302246-04FE-4393-89D0-6933EDB0C5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9366" y="1619526"/>
            <a:ext cx="3654738" cy="5414836"/>
          </a:xfrm>
          <a:prstGeom prst="rect">
            <a:avLst/>
          </a:prstGeom>
        </p:spPr>
      </p:pic>
      <p:pic>
        <p:nvPicPr>
          <p:cNvPr id="10" name="Picture 9" descr="iPhone6_mockup_front_white.png">
            <a:extLst>
              <a:ext uri="{FF2B5EF4-FFF2-40B4-BE49-F238E27FC236}">
                <a16:creationId xmlns:a16="http://schemas.microsoft.com/office/drawing/2014/main" id="{CAE2D806-F90E-45F8-B2ED-10A07965A89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8431" y="1660849"/>
            <a:ext cx="3654738" cy="53735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6BB751-4E41-4BB0-B03E-3DC6EAA6807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675087" y="2481943"/>
            <a:ext cx="2283296" cy="367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312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206881" y="3013223"/>
            <a:ext cx="72911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1"/>
                </a:solidFill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Link al </a:t>
            </a:r>
            <a:r>
              <a:rPr lang="en-US" sz="2200" dirty="0" err="1">
                <a:solidFill>
                  <a:schemeClr val="accent1"/>
                </a:solidFill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progetto</a:t>
            </a:r>
            <a:r>
              <a:rPr lang="en-US" sz="2200" dirty="0">
                <a:solidFill>
                  <a:schemeClr val="accent1"/>
                </a:solidFill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200" dirty="0" err="1">
                <a:solidFill>
                  <a:schemeClr val="accent1"/>
                </a:solidFill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Github</a:t>
            </a:r>
            <a:r>
              <a:rPr lang="en-US" sz="2200" dirty="0">
                <a:solidFill>
                  <a:schemeClr val="accent1"/>
                </a:solidFill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it-IT" u="sng" dirty="0">
                <a:hlinkClick r:id="rId2"/>
              </a:rPr>
              <a:t>https://github.com/SteCodeLevi/botcovid19</a:t>
            </a:r>
            <a:endParaRPr lang="en-US" sz="2200" u="sng" dirty="0">
              <a:solidFill>
                <a:schemeClr val="accent5"/>
              </a:solidFill>
              <a:latin typeface="Asap" panose="020F0504030102060203" pitchFamily="34" charset="77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96969" y="1648644"/>
            <a:ext cx="8101013" cy="551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000"/>
              </a:lnSpc>
            </a:pPr>
            <a:r>
              <a:rPr lang="en-US" sz="2200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Progettato</a:t>
            </a:r>
            <a:r>
              <a:rPr lang="en-US" sz="22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 e </a:t>
            </a:r>
            <a:r>
              <a:rPr lang="en-US" sz="2200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realizzato</a:t>
            </a:r>
            <a:r>
              <a:rPr lang="en-US" sz="22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 da Stefano Masiero e Gabriele </a:t>
            </a:r>
            <a:r>
              <a:rPr lang="en-US" sz="2200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Francescato</a:t>
            </a:r>
            <a:endParaRPr lang="en-US" sz="2200" dirty="0">
              <a:latin typeface="Asap" panose="020F0504030102060203" pitchFamily="34" charset="77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18649" y="549275"/>
            <a:ext cx="78608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solidFill>
                  <a:schemeClr val="tx2"/>
                </a:solidFill>
                <a:latin typeface="Asap Medium" panose="020F0504030102060203" pitchFamily="34" charset="77"/>
                <a:ea typeface="Lato Semibold" panose="020F0502020204030203" pitchFamily="34" charset="0"/>
                <a:cs typeface="Abhaya Libre SemiBold" panose="02000603000000000000" pitchFamily="2" charset="77"/>
              </a:rPr>
              <a:t>Credits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1E4201-8767-2F40-9D27-478F3870131C}"/>
              </a:ext>
            </a:extLst>
          </p:cNvPr>
          <p:cNvSpPr txBox="1"/>
          <p:nvPr/>
        </p:nvSpPr>
        <p:spPr>
          <a:xfrm>
            <a:off x="4206881" y="3651071"/>
            <a:ext cx="72911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Link al bot </a:t>
            </a:r>
            <a:r>
              <a:rPr lang="it-IT" u="sng" dirty="0">
                <a:hlinkClick r:id="rId3"/>
              </a:rPr>
              <a:t>https://telegram.me/corona_crawler19_bot</a:t>
            </a:r>
            <a:endParaRPr lang="en-US" sz="2200" dirty="0">
              <a:solidFill>
                <a:schemeClr val="accent4"/>
              </a:solidFill>
              <a:latin typeface="Asap" panose="020F0504030102060203" pitchFamily="34" charset="77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9" name="Freeform 99">
            <a:extLst>
              <a:ext uri="{FF2B5EF4-FFF2-40B4-BE49-F238E27FC236}">
                <a16:creationId xmlns:a16="http://schemas.microsoft.com/office/drawing/2014/main" id="{507571F1-24C2-3C45-AFB9-582A5B78E84E}"/>
              </a:ext>
            </a:extLst>
          </p:cNvPr>
          <p:cNvSpPr>
            <a:spLocks noChangeAspect="1"/>
          </p:cNvSpPr>
          <p:nvPr/>
        </p:nvSpPr>
        <p:spPr bwMode="auto">
          <a:xfrm>
            <a:off x="3867211" y="3094037"/>
            <a:ext cx="266452" cy="197632"/>
          </a:xfrm>
          <a:prstGeom prst="mathMinus">
            <a:avLst/>
          </a:prstGeom>
          <a:solidFill>
            <a:schemeClr val="accent1"/>
          </a:solidFill>
          <a:ln>
            <a:noFill/>
          </a:ln>
        </p:spPr>
        <p:txBody>
          <a:bodyPr wrap="none" anchor="ctr"/>
          <a:lstStyle/>
          <a:p>
            <a:endParaRPr lang="es-ES_tradnl" b="1" dirty="0">
              <a:latin typeface="Asap" panose="020F0504030102060203" pitchFamily="34" charset="77"/>
            </a:endParaRPr>
          </a:p>
        </p:txBody>
      </p:sp>
      <p:sp>
        <p:nvSpPr>
          <p:cNvPr id="11" name="Freeform 99">
            <a:extLst>
              <a:ext uri="{FF2B5EF4-FFF2-40B4-BE49-F238E27FC236}">
                <a16:creationId xmlns:a16="http://schemas.microsoft.com/office/drawing/2014/main" id="{2A507D15-D0BE-A94E-BC83-F4CE95B76CE3}"/>
              </a:ext>
            </a:extLst>
          </p:cNvPr>
          <p:cNvSpPr>
            <a:spLocks noChangeAspect="1"/>
          </p:cNvSpPr>
          <p:nvPr/>
        </p:nvSpPr>
        <p:spPr bwMode="auto">
          <a:xfrm>
            <a:off x="3871179" y="3750096"/>
            <a:ext cx="266452" cy="197632"/>
          </a:xfrm>
          <a:prstGeom prst="mathMinus">
            <a:avLst/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/>
          <a:p>
            <a:endParaRPr lang="es-ES_tradnl" b="1" dirty="0">
              <a:latin typeface="Asap" panose="020F05040301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1400818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6" grpId="0"/>
      <p:bldP spid="8" grpId="0"/>
      <p:bldP spid="9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3994029" y="2307064"/>
            <a:ext cx="6084887" cy="3728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400" dirty="0" err="1">
                <a:solidFill>
                  <a:schemeClr val="tx1"/>
                </a:solidFill>
              </a:rPr>
              <a:t>Questo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progetto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nasce</a:t>
            </a:r>
            <a:r>
              <a:rPr lang="en-US" sz="2400" dirty="0">
                <a:solidFill>
                  <a:schemeClr val="tx1"/>
                </a:solidFill>
              </a:rPr>
              <a:t> con </a:t>
            </a:r>
            <a:r>
              <a:rPr lang="en-US" sz="2400" dirty="0" err="1">
                <a:solidFill>
                  <a:schemeClr val="tx1"/>
                </a:solidFill>
              </a:rPr>
              <a:t>l’idea</a:t>
            </a:r>
            <a:r>
              <a:rPr lang="en-US" sz="2400" dirty="0">
                <a:solidFill>
                  <a:schemeClr val="tx1"/>
                </a:solidFill>
              </a:rPr>
              <a:t> di </a:t>
            </a:r>
            <a:r>
              <a:rPr lang="en-US" sz="2400" dirty="0" err="1">
                <a:solidFill>
                  <a:schemeClr val="tx1"/>
                </a:solidFill>
              </a:rPr>
              <a:t>poter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fornire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informazioni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utili</a:t>
            </a:r>
            <a:r>
              <a:rPr lang="en-US" sz="2400" dirty="0">
                <a:solidFill>
                  <a:schemeClr val="tx1"/>
                </a:solidFill>
              </a:rPr>
              <a:t> come </a:t>
            </a:r>
            <a:r>
              <a:rPr lang="en-US" sz="2400" dirty="0" err="1">
                <a:solidFill>
                  <a:schemeClr val="tx1"/>
                </a:solidFill>
              </a:rPr>
              <a:t>il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numero</a:t>
            </a:r>
            <a:r>
              <a:rPr lang="en-US" sz="2400" dirty="0">
                <a:solidFill>
                  <a:schemeClr val="tx1"/>
                </a:solidFill>
              </a:rPr>
              <a:t> di </a:t>
            </a:r>
            <a:r>
              <a:rPr lang="en-US" sz="2400" dirty="0" err="1">
                <a:solidFill>
                  <a:schemeClr val="tx1"/>
                </a:solidFill>
              </a:rPr>
              <a:t>contagi</a:t>
            </a:r>
            <a:r>
              <a:rPr lang="en-US" sz="2400" dirty="0">
                <a:solidFill>
                  <a:schemeClr val="tx1"/>
                </a:solidFill>
              </a:rPr>
              <a:t> e </a:t>
            </a:r>
            <a:r>
              <a:rPr lang="en-US" sz="2400" dirty="0" err="1">
                <a:solidFill>
                  <a:schemeClr val="tx1"/>
                </a:solidFill>
              </a:rPr>
              <a:t>notizie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riguardanti</a:t>
            </a:r>
            <a:r>
              <a:rPr lang="en-US" sz="2400" dirty="0">
                <a:solidFill>
                  <a:schemeClr val="tx1"/>
                </a:solidFill>
              </a:rPr>
              <a:t> al covid-19 </a:t>
            </a:r>
            <a:r>
              <a:rPr lang="en-US" sz="2400" dirty="0" err="1">
                <a:solidFill>
                  <a:schemeClr val="tx1"/>
                </a:solidFill>
              </a:rPr>
              <a:t>attraverso</a:t>
            </a:r>
            <a:r>
              <a:rPr lang="en-US" sz="2400" dirty="0">
                <a:solidFill>
                  <a:schemeClr val="tx1"/>
                </a:solidFill>
              </a:rPr>
              <a:t> un bot </a:t>
            </a:r>
            <a:r>
              <a:rPr lang="en-US" sz="2400" dirty="0" err="1">
                <a:solidFill>
                  <a:schemeClr val="tx1"/>
                </a:solidFill>
              </a:rPr>
              <a:t>su</a:t>
            </a:r>
            <a:r>
              <a:rPr lang="en-US" sz="2400" dirty="0">
                <a:solidFill>
                  <a:schemeClr val="tx1"/>
                </a:solidFill>
              </a:rPr>
              <a:t> Telegram. </a:t>
            </a:r>
            <a:r>
              <a:rPr lang="en-US" sz="2400" dirty="0" err="1">
                <a:solidFill>
                  <a:schemeClr val="tx1"/>
                </a:solidFill>
              </a:rPr>
              <a:t>Abbiamo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deciso</a:t>
            </a:r>
            <a:r>
              <a:rPr lang="en-US" sz="2400" dirty="0">
                <a:solidFill>
                  <a:schemeClr val="tx1"/>
                </a:solidFill>
              </a:rPr>
              <a:t> di </a:t>
            </a:r>
            <a:r>
              <a:rPr lang="en-US" sz="2400" dirty="0" err="1">
                <a:solidFill>
                  <a:schemeClr val="tx1"/>
                </a:solidFill>
              </a:rPr>
              <a:t>svilupparlo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su</a:t>
            </a:r>
            <a:r>
              <a:rPr lang="en-US" sz="2400" dirty="0">
                <a:solidFill>
                  <a:schemeClr val="tx1"/>
                </a:solidFill>
              </a:rPr>
              <a:t> Telegram in </a:t>
            </a:r>
            <a:r>
              <a:rPr lang="en-US" sz="2400" dirty="0" err="1">
                <a:solidFill>
                  <a:schemeClr val="tx1"/>
                </a:solidFill>
              </a:rPr>
              <a:t>quanto</a:t>
            </a:r>
            <a:r>
              <a:rPr lang="en-US" sz="2400" dirty="0">
                <a:solidFill>
                  <a:schemeClr val="tx1"/>
                </a:solidFill>
              </a:rPr>
              <a:t> le API (</a:t>
            </a:r>
            <a:r>
              <a:rPr lang="en-US" sz="2400" dirty="0" err="1">
                <a:solidFill>
                  <a:schemeClr val="tx1"/>
                </a:solidFill>
              </a:rPr>
              <a:t>Applicaton</a:t>
            </a:r>
            <a:r>
              <a:rPr lang="en-US" sz="2400" dirty="0">
                <a:solidFill>
                  <a:schemeClr val="tx1"/>
                </a:solidFill>
              </a:rPr>
              <a:t> Programming Interface) </a:t>
            </a:r>
            <a:r>
              <a:rPr lang="en-US" sz="2400" dirty="0" err="1">
                <a:solidFill>
                  <a:schemeClr val="tx1"/>
                </a:solidFill>
              </a:rPr>
              <a:t>sono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gratuite</a:t>
            </a:r>
            <a:r>
              <a:rPr lang="en-US" sz="2400" dirty="0">
                <a:solidFill>
                  <a:schemeClr val="tx1"/>
                </a:solidFill>
              </a:rPr>
              <a:t> ed a </a:t>
            </a:r>
            <a:r>
              <a:rPr lang="en-US" sz="2400" dirty="0" err="1">
                <a:solidFill>
                  <a:schemeClr val="tx1"/>
                </a:solidFill>
              </a:rPr>
              <a:t>disposizione</a:t>
            </a:r>
            <a:r>
              <a:rPr lang="en-US" sz="2400" dirty="0">
                <a:solidFill>
                  <a:schemeClr val="tx1"/>
                </a:solidFill>
              </a:rPr>
              <a:t> di </a:t>
            </a:r>
            <a:r>
              <a:rPr lang="en-US" sz="2400" dirty="0" err="1">
                <a:solidFill>
                  <a:schemeClr val="tx1"/>
                </a:solidFill>
              </a:rPr>
              <a:t>chiunque</a:t>
            </a:r>
            <a:r>
              <a:rPr lang="en-US" sz="2400" dirty="0">
                <a:solidFill>
                  <a:schemeClr val="tx1"/>
                </a:solidFill>
              </a:rPr>
              <a:t> a </a:t>
            </a:r>
            <a:r>
              <a:rPr lang="en-US" sz="2400" dirty="0" err="1">
                <a:solidFill>
                  <a:schemeClr val="tx1"/>
                </a:solidFill>
              </a:rPr>
              <a:t>differenza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invece</a:t>
            </a:r>
            <a:r>
              <a:rPr lang="en-US" sz="2400" dirty="0">
                <a:solidFill>
                  <a:schemeClr val="tx1"/>
                </a:solidFill>
              </a:rPr>
              <a:t> di </a:t>
            </a:r>
            <a:r>
              <a:rPr lang="en-US" sz="2400" dirty="0" err="1">
                <a:solidFill>
                  <a:schemeClr val="tx1"/>
                </a:solidFill>
              </a:rPr>
              <a:t>altri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servizi</a:t>
            </a:r>
            <a:r>
              <a:rPr lang="en-US" sz="2400" dirty="0">
                <a:solidFill>
                  <a:schemeClr val="tx1"/>
                </a:solidFill>
              </a:rPr>
              <a:t> di </a:t>
            </a:r>
            <a:r>
              <a:rPr lang="en-US" sz="2400" dirty="0" err="1">
                <a:solidFill>
                  <a:schemeClr val="tx1"/>
                </a:solidFill>
              </a:rPr>
              <a:t>messaggistica</a:t>
            </a:r>
            <a:r>
              <a:rPr lang="en-US" sz="240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3976028" y="274578"/>
            <a:ext cx="68179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dirty="0" err="1">
                <a:solidFill>
                  <a:srgbClr val="FFC000"/>
                </a:solidFill>
                <a:latin typeface="Brush Script MT" panose="03060802040406070304" pitchFamily="66" charset="0"/>
              </a:rPr>
              <a:t>Scopo</a:t>
            </a:r>
            <a:r>
              <a:rPr lang="en-US" sz="6600" dirty="0">
                <a:solidFill>
                  <a:srgbClr val="FFC000"/>
                </a:solidFill>
                <a:latin typeface="Brush Script MT" panose="03060802040406070304" pitchFamily="66" charset="0"/>
              </a:rPr>
              <a:t> del </a:t>
            </a:r>
            <a:r>
              <a:rPr lang="en-US" sz="6600" dirty="0" err="1">
                <a:solidFill>
                  <a:srgbClr val="FFC000"/>
                </a:solidFill>
                <a:latin typeface="Brush Script MT" panose="03060802040406070304" pitchFamily="66" charset="0"/>
              </a:rPr>
              <a:t>progetto</a:t>
            </a:r>
            <a:endParaRPr lang="en-US" sz="6600" dirty="0">
              <a:solidFill>
                <a:srgbClr val="FFC000"/>
              </a:solidFill>
              <a:latin typeface="Brush Script MT" panose="03060802040406070304" pitchFamily="66" charset="0"/>
              <a:ea typeface="Lato Semibold" panose="020F0502020204030203" pitchFamily="34" charset="0"/>
              <a:cs typeface="Abhaya Libre SemiBold" panose="02000603000000000000" pitchFamily="2" charset="77"/>
            </a:endParaRPr>
          </a:p>
        </p:txBody>
      </p:sp>
      <p:pic>
        <p:nvPicPr>
          <p:cNvPr id="2" name="Picture 2" descr="How to create a Telegram bot, and send messages with Python">
            <a:extLst>
              <a:ext uri="{FF2B5EF4-FFF2-40B4-BE49-F238E27FC236}">
                <a16:creationId xmlns:a16="http://schemas.microsoft.com/office/drawing/2014/main" id="{9C0BA651-92A2-4587-ACF3-3CE4D2F67FA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916" y="4658755"/>
            <a:ext cx="1866900" cy="186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30644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98CEB661-0986-574F-9D6B-99CF0FE09E75}"/>
              </a:ext>
            </a:extLst>
          </p:cNvPr>
          <p:cNvSpPr txBox="1"/>
          <p:nvPr/>
        </p:nvSpPr>
        <p:spPr>
          <a:xfrm>
            <a:off x="4163508" y="3397584"/>
            <a:ext cx="6153093" cy="51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Progettazione</a:t>
            </a:r>
            <a:r>
              <a:rPr lang="en-US" sz="22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 e </a:t>
            </a:r>
            <a:r>
              <a:rPr lang="en-US" sz="2200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creazione</a:t>
            </a:r>
            <a:r>
              <a:rPr lang="en-US" sz="22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 del database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4163508" y="1910261"/>
            <a:ext cx="6171100" cy="51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Creazione</a:t>
            </a:r>
            <a:r>
              <a:rPr lang="en-US" sz="22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 del bot </a:t>
            </a:r>
            <a:r>
              <a:rPr lang="en-US" sz="2200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tramite</a:t>
            </a:r>
            <a:r>
              <a:rPr lang="en-US" sz="22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 ‘</a:t>
            </a:r>
            <a:r>
              <a:rPr lang="en-US" sz="2200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botFather</a:t>
            </a:r>
            <a:r>
              <a:rPr lang="en-US" sz="22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’ </a:t>
            </a:r>
            <a:r>
              <a:rPr lang="en-US" sz="2200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su</a:t>
            </a:r>
            <a:r>
              <a:rPr lang="en-US" sz="22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 Telegram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85A00EB-6E19-6B40-9784-DC91AD0ADC92}"/>
              </a:ext>
            </a:extLst>
          </p:cNvPr>
          <p:cNvSpPr txBox="1"/>
          <p:nvPr/>
        </p:nvSpPr>
        <p:spPr>
          <a:xfrm>
            <a:off x="4177030" y="2472323"/>
            <a:ext cx="6153345" cy="97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Utilizzo</a:t>
            </a:r>
            <a:r>
              <a:rPr lang="en-US" sz="22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 di un web Hosting per la </a:t>
            </a:r>
            <a:r>
              <a:rPr lang="en-US" sz="2200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realizzazione</a:t>
            </a:r>
            <a:r>
              <a:rPr lang="en-US" sz="22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200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della</a:t>
            </a:r>
            <a:r>
              <a:rPr lang="en-US" sz="22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200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parte</a:t>
            </a:r>
            <a:r>
              <a:rPr lang="en-US" sz="22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200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logica</a:t>
            </a:r>
            <a:r>
              <a:rPr lang="en-US" sz="22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200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della</a:t>
            </a:r>
            <a:r>
              <a:rPr lang="en-US" sz="22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 nostra </a:t>
            </a:r>
            <a:r>
              <a:rPr lang="en-US" sz="2200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applicazione</a:t>
            </a:r>
            <a:endParaRPr lang="en-US" sz="2200" dirty="0">
              <a:latin typeface="Asap" panose="020F0504030102060203" pitchFamily="34" charset="77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-67336" y="282151"/>
            <a:ext cx="120385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dirty="0" err="1">
                <a:solidFill>
                  <a:srgbClr val="FFC000"/>
                </a:solidFill>
                <a:latin typeface="Brush Script MT" panose="03060802040406070304" pitchFamily="66" charset="0"/>
              </a:rPr>
              <a:t>Progettazione</a:t>
            </a:r>
            <a:r>
              <a:rPr lang="en-US" sz="6600" dirty="0">
                <a:solidFill>
                  <a:srgbClr val="FFC000"/>
                </a:solidFill>
                <a:latin typeface="Brush Script MT" panose="03060802040406070304" pitchFamily="66" charset="0"/>
              </a:rPr>
              <a:t> e </a:t>
            </a:r>
            <a:r>
              <a:rPr lang="en-US" sz="6600" dirty="0" err="1">
                <a:solidFill>
                  <a:srgbClr val="FFC000"/>
                </a:solidFill>
                <a:latin typeface="Brush Script MT" panose="03060802040406070304" pitchFamily="66" charset="0"/>
              </a:rPr>
              <a:t>Fasi</a:t>
            </a:r>
            <a:r>
              <a:rPr lang="en-US" sz="6600" dirty="0">
                <a:solidFill>
                  <a:srgbClr val="FFC000"/>
                </a:solidFill>
                <a:latin typeface="Brush Script MT" panose="03060802040406070304" pitchFamily="66" charset="0"/>
              </a:rPr>
              <a:t> per la </a:t>
            </a:r>
            <a:r>
              <a:rPr lang="en-US" sz="6600" dirty="0" err="1">
                <a:solidFill>
                  <a:srgbClr val="FFC000"/>
                </a:solidFill>
                <a:latin typeface="Brush Script MT" panose="03060802040406070304" pitchFamily="66" charset="0"/>
              </a:rPr>
              <a:t>Creazione</a:t>
            </a:r>
            <a:endParaRPr lang="en-US" sz="6600" dirty="0">
              <a:solidFill>
                <a:schemeClr val="tx2"/>
              </a:solidFill>
              <a:latin typeface="Asap Medium" panose="020F0504030102060203" pitchFamily="34" charset="77"/>
              <a:ea typeface="Lato Semibold" panose="020F0502020204030203" pitchFamily="34" charset="0"/>
              <a:cs typeface="Abhaya Libre SemiBold" panose="02000603000000000000" pitchFamily="2" charset="77"/>
            </a:endParaRPr>
          </a:p>
        </p:txBody>
      </p:sp>
      <p:sp>
        <p:nvSpPr>
          <p:cNvPr id="234" name="Freeform 99">
            <a:extLst>
              <a:ext uri="{FF2B5EF4-FFF2-40B4-BE49-F238E27FC236}">
                <a16:creationId xmlns:a16="http://schemas.microsoft.com/office/drawing/2014/main" id="{9180F042-20F6-1A47-986E-A6028FBBB28C}"/>
              </a:ext>
            </a:extLst>
          </p:cNvPr>
          <p:cNvSpPr>
            <a:spLocks noChangeAspect="1"/>
          </p:cNvSpPr>
          <p:nvPr/>
        </p:nvSpPr>
        <p:spPr bwMode="auto">
          <a:xfrm>
            <a:off x="3849945" y="2091487"/>
            <a:ext cx="266452" cy="197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txBody>
          <a:bodyPr wrap="none" anchor="ctr"/>
          <a:lstStyle/>
          <a:p>
            <a:endParaRPr lang="es-ES_tradnl" b="1" dirty="0">
              <a:latin typeface="Asap" panose="020F0504030102060203" pitchFamily="34" charset="77"/>
            </a:endParaRPr>
          </a:p>
        </p:txBody>
      </p:sp>
      <p:sp>
        <p:nvSpPr>
          <p:cNvPr id="235" name="Freeform 99">
            <a:extLst>
              <a:ext uri="{FF2B5EF4-FFF2-40B4-BE49-F238E27FC236}">
                <a16:creationId xmlns:a16="http://schemas.microsoft.com/office/drawing/2014/main" id="{47FBCBF4-B6C8-1240-A188-F2DE5535FB96}"/>
              </a:ext>
            </a:extLst>
          </p:cNvPr>
          <p:cNvSpPr>
            <a:spLocks noChangeAspect="1"/>
          </p:cNvSpPr>
          <p:nvPr/>
        </p:nvSpPr>
        <p:spPr bwMode="auto">
          <a:xfrm>
            <a:off x="3853913" y="2671350"/>
            <a:ext cx="266452" cy="197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/>
          <a:p>
            <a:endParaRPr lang="es-ES_tradnl" b="1" dirty="0">
              <a:latin typeface="Asap" panose="020F0504030102060203" pitchFamily="34" charset="77"/>
            </a:endParaRPr>
          </a:p>
        </p:txBody>
      </p:sp>
      <p:sp>
        <p:nvSpPr>
          <p:cNvPr id="236" name="Freeform 99">
            <a:extLst>
              <a:ext uri="{FF2B5EF4-FFF2-40B4-BE49-F238E27FC236}">
                <a16:creationId xmlns:a16="http://schemas.microsoft.com/office/drawing/2014/main" id="{C7BAA9AE-B90A-214F-A3B6-5E97B2F9C120}"/>
              </a:ext>
            </a:extLst>
          </p:cNvPr>
          <p:cNvSpPr>
            <a:spLocks noChangeAspect="1"/>
          </p:cNvSpPr>
          <p:nvPr/>
        </p:nvSpPr>
        <p:spPr bwMode="auto">
          <a:xfrm>
            <a:off x="3853913" y="3610110"/>
            <a:ext cx="266452" cy="1976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txBody>
          <a:bodyPr wrap="none" anchor="ctr"/>
          <a:lstStyle/>
          <a:p>
            <a:endParaRPr lang="es-ES_tradnl" b="1" dirty="0">
              <a:latin typeface="Asap" panose="020F0504030102060203" pitchFamily="34" charset="77"/>
            </a:endParaRPr>
          </a:p>
        </p:txBody>
      </p:sp>
      <p:sp>
        <p:nvSpPr>
          <p:cNvPr id="2" name="TextBox 58">
            <a:extLst>
              <a:ext uri="{FF2B5EF4-FFF2-40B4-BE49-F238E27FC236}">
                <a16:creationId xmlns:a16="http://schemas.microsoft.com/office/drawing/2014/main" id="{696966CF-C6BC-4FAB-8A53-FCA89011F809}"/>
              </a:ext>
            </a:extLst>
          </p:cNvPr>
          <p:cNvSpPr txBox="1"/>
          <p:nvPr/>
        </p:nvSpPr>
        <p:spPr>
          <a:xfrm>
            <a:off x="4181515" y="3997614"/>
            <a:ext cx="6153093" cy="97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Operazioni</a:t>
            </a:r>
            <a:r>
              <a:rPr lang="en-US" sz="22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 di web scraping </a:t>
            </a:r>
            <a:r>
              <a:rPr lang="en-US" sz="2200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ovvero</a:t>
            </a:r>
            <a:r>
              <a:rPr lang="en-US" sz="22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200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estrazione</a:t>
            </a:r>
            <a:r>
              <a:rPr lang="en-US" sz="22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200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dati</a:t>
            </a:r>
            <a:r>
              <a:rPr lang="en-US" sz="22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 dal web e </a:t>
            </a:r>
            <a:r>
              <a:rPr lang="en-US" sz="2200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salvataggio</a:t>
            </a:r>
            <a:r>
              <a:rPr lang="en-US" sz="22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200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sul</a:t>
            </a:r>
            <a:r>
              <a:rPr lang="en-US" sz="22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 database</a:t>
            </a:r>
          </a:p>
        </p:txBody>
      </p:sp>
      <p:sp>
        <p:nvSpPr>
          <p:cNvPr id="3" name="Freeform 99">
            <a:extLst>
              <a:ext uri="{FF2B5EF4-FFF2-40B4-BE49-F238E27FC236}">
                <a16:creationId xmlns:a16="http://schemas.microsoft.com/office/drawing/2014/main" id="{B29D063C-78D1-4788-8E05-CE22395643D4}"/>
              </a:ext>
            </a:extLst>
          </p:cNvPr>
          <p:cNvSpPr>
            <a:spLocks noChangeAspect="1"/>
          </p:cNvSpPr>
          <p:nvPr/>
        </p:nvSpPr>
        <p:spPr bwMode="auto">
          <a:xfrm>
            <a:off x="3849945" y="4239711"/>
            <a:ext cx="266452" cy="197632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txBody>
          <a:bodyPr wrap="none" anchor="ctr"/>
          <a:lstStyle/>
          <a:p>
            <a:endParaRPr lang="es-ES_tradnl" b="1" dirty="0">
              <a:solidFill>
                <a:srgbClr val="FF0000"/>
              </a:solidFill>
              <a:highlight>
                <a:srgbClr val="FFFF00"/>
              </a:highlight>
              <a:latin typeface="Asap" panose="020F0504030102060203" pitchFamily="34" charset="77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B0B22E5-F60A-4700-9DE3-0C9EF53BE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621" y="3991467"/>
            <a:ext cx="2921977" cy="2921977"/>
          </a:xfrm>
          <a:prstGeom prst="rect">
            <a:avLst/>
          </a:prstGeom>
        </p:spPr>
      </p:pic>
      <p:sp>
        <p:nvSpPr>
          <p:cNvPr id="12" name="Freeform 99">
            <a:extLst>
              <a:ext uri="{FF2B5EF4-FFF2-40B4-BE49-F238E27FC236}">
                <a16:creationId xmlns:a16="http://schemas.microsoft.com/office/drawing/2014/main" id="{B60707A0-FDDF-4B90-B644-A80C1D24FCAB}"/>
              </a:ext>
            </a:extLst>
          </p:cNvPr>
          <p:cNvSpPr>
            <a:spLocks noChangeAspect="1"/>
          </p:cNvSpPr>
          <p:nvPr/>
        </p:nvSpPr>
        <p:spPr bwMode="auto">
          <a:xfrm>
            <a:off x="3898457" y="5099398"/>
            <a:ext cx="266452" cy="197632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wrap="none" anchor="ctr"/>
          <a:lstStyle/>
          <a:p>
            <a:endParaRPr lang="es-ES_tradnl" b="1" dirty="0">
              <a:solidFill>
                <a:srgbClr val="FF0000"/>
              </a:solidFill>
              <a:highlight>
                <a:srgbClr val="FFFF00"/>
              </a:highlight>
              <a:latin typeface="Asap" panose="020F0504030102060203" pitchFamily="34" charset="77"/>
            </a:endParaRPr>
          </a:p>
        </p:txBody>
      </p:sp>
      <p:sp>
        <p:nvSpPr>
          <p:cNvPr id="13" name="TextBox 58">
            <a:extLst>
              <a:ext uri="{FF2B5EF4-FFF2-40B4-BE49-F238E27FC236}">
                <a16:creationId xmlns:a16="http://schemas.microsoft.com/office/drawing/2014/main" id="{386F3D5C-93E3-47BC-AB63-E3583B5DEF34}"/>
              </a:ext>
            </a:extLst>
          </p:cNvPr>
          <p:cNvSpPr txBox="1"/>
          <p:nvPr/>
        </p:nvSpPr>
        <p:spPr>
          <a:xfrm>
            <a:off x="4162680" y="4884907"/>
            <a:ext cx="6153093" cy="97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Realizzazione</a:t>
            </a:r>
            <a:r>
              <a:rPr lang="en-US" sz="22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 del mockup del bot e </a:t>
            </a:r>
            <a:r>
              <a:rPr lang="en-US" sz="2200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visualizzazione</a:t>
            </a:r>
            <a:r>
              <a:rPr lang="en-US" sz="22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200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dei</a:t>
            </a:r>
            <a:r>
              <a:rPr lang="en-US" sz="22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200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dati</a:t>
            </a:r>
            <a:r>
              <a:rPr lang="en-US" sz="22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200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precedentemente</a:t>
            </a:r>
            <a:r>
              <a:rPr lang="en-US" sz="22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200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salvati</a:t>
            </a:r>
            <a:endParaRPr lang="en-US" sz="2200" dirty="0">
              <a:latin typeface="Asap" panose="020F0504030102060203" pitchFamily="34" charset="77"/>
              <a:ea typeface="Lato Light" panose="020F0502020204030203" pitchFamily="34" charset="0"/>
              <a:cs typeface="Arima Madurai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016554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1" grpId="0"/>
      <p:bldP spid="63" grpId="0"/>
      <p:bldP spid="234" grpId="0" animBg="1"/>
      <p:bldP spid="235" grpId="0" animBg="1"/>
      <p:bldP spid="236" grpId="0" animBg="1"/>
      <p:bldP spid="2" grpId="0"/>
      <p:bldP spid="3" grpId="0" animBg="1"/>
      <p:bldP spid="12" grpId="0" animBg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7696"/>
          <p:cNvSpPr/>
          <p:nvPr/>
        </p:nvSpPr>
        <p:spPr>
          <a:xfrm rot="4800">
            <a:off x="5966875" y="3642278"/>
            <a:ext cx="2092685" cy="20955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2" h="743">
                <a:moveTo>
                  <a:pt x="742" y="372"/>
                </a:moveTo>
                <a:cubicBezTo>
                  <a:pt x="742" y="577"/>
                  <a:pt x="576" y="743"/>
                  <a:pt x="371" y="743"/>
                </a:cubicBezTo>
                <a:cubicBezTo>
                  <a:pt x="166" y="743"/>
                  <a:pt x="0" y="577"/>
                  <a:pt x="0" y="372"/>
                </a:cubicBezTo>
                <a:cubicBezTo>
                  <a:pt x="0" y="166"/>
                  <a:pt x="166" y="0"/>
                  <a:pt x="371" y="0"/>
                </a:cubicBezTo>
                <a:cubicBezTo>
                  <a:pt x="576" y="0"/>
                  <a:pt x="742" y="166"/>
                  <a:pt x="742" y="372"/>
                </a:cubicBezTo>
                <a:close/>
              </a:path>
            </a:pathLst>
          </a:custGeom>
          <a:solidFill>
            <a:schemeClr val="accent1"/>
          </a:solidFill>
          <a:ln w="38100"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b="1" dirty="0">
              <a:latin typeface="Asap" panose="020F05040301020602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6" name="Freeform: Shape 7697"/>
          <p:cNvSpPr/>
          <p:nvPr/>
        </p:nvSpPr>
        <p:spPr>
          <a:xfrm rot="4800">
            <a:off x="7708811" y="2192906"/>
            <a:ext cx="2095509" cy="20955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3" h="743">
                <a:moveTo>
                  <a:pt x="743" y="372"/>
                </a:moveTo>
                <a:cubicBezTo>
                  <a:pt x="743" y="577"/>
                  <a:pt x="576" y="743"/>
                  <a:pt x="371" y="743"/>
                </a:cubicBezTo>
                <a:cubicBezTo>
                  <a:pt x="166" y="743"/>
                  <a:pt x="0" y="577"/>
                  <a:pt x="0" y="372"/>
                </a:cubicBezTo>
                <a:cubicBezTo>
                  <a:pt x="0" y="167"/>
                  <a:pt x="166" y="0"/>
                  <a:pt x="371" y="0"/>
                </a:cubicBezTo>
                <a:cubicBezTo>
                  <a:pt x="576" y="0"/>
                  <a:pt x="743" y="167"/>
                  <a:pt x="743" y="372"/>
                </a:cubicBezTo>
                <a:close/>
              </a:path>
            </a:pathLst>
          </a:custGeom>
          <a:solidFill>
            <a:schemeClr val="accent2"/>
          </a:solidFill>
          <a:ln w="38100"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b="1" dirty="0">
              <a:latin typeface="Asap" panose="020F05040301020602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7698"/>
          <p:cNvSpPr/>
          <p:nvPr/>
        </p:nvSpPr>
        <p:spPr>
          <a:xfrm rot="4800">
            <a:off x="9540445" y="3476182"/>
            <a:ext cx="2095509" cy="20955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3" h="743">
                <a:moveTo>
                  <a:pt x="743" y="371"/>
                </a:moveTo>
                <a:cubicBezTo>
                  <a:pt x="743" y="576"/>
                  <a:pt x="576" y="743"/>
                  <a:pt x="371" y="743"/>
                </a:cubicBezTo>
                <a:cubicBezTo>
                  <a:pt x="166" y="743"/>
                  <a:pt x="0" y="576"/>
                  <a:pt x="0" y="371"/>
                </a:cubicBezTo>
                <a:cubicBezTo>
                  <a:pt x="0" y="166"/>
                  <a:pt x="166" y="0"/>
                  <a:pt x="371" y="0"/>
                </a:cubicBezTo>
                <a:cubicBezTo>
                  <a:pt x="576" y="0"/>
                  <a:pt x="743" y="166"/>
                  <a:pt x="743" y="371"/>
                </a:cubicBezTo>
                <a:close/>
              </a:path>
            </a:pathLst>
          </a:custGeom>
          <a:solidFill>
            <a:schemeClr val="accent3"/>
          </a:solidFill>
          <a:ln w="38100"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b="1" dirty="0">
              <a:latin typeface="Asap" panose="020F05040301020602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6294465" y="4181823"/>
            <a:ext cx="14375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sap" panose="020F05040301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Mediante </a:t>
            </a:r>
            <a:r>
              <a:rPr lang="en-US" sz="1600" dirty="0" err="1">
                <a:solidFill>
                  <a:schemeClr val="bg1"/>
                </a:solidFill>
                <a:latin typeface="Asap" panose="020F05040301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l’utilizzo</a:t>
            </a:r>
            <a:r>
              <a:rPr lang="en-US" sz="1600" dirty="0">
                <a:solidFill>
                  <a:schemeClr val="bg1"/>
                </a:solidFill>
                <a:latin typeface="Asap" panose="020F05040301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di </a:t>
            </a:r>
            <a:r>
              <a:rPr lang="en-US" sz="1600" dirty="0" err="1">
                <a:solidFill>
                  <a:schemeClr val="bg1"/>
                </a:solidFill>
                <a:latin typeface="Asap" panose="020F05040301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botFather</a:t>
            </a:r>
            <a:r>
              <a:rPr lang="en-US" sz="1600" dirty="0">
                <a:solidFill>
                  <a:schemeClr val="bg1"/>
                </a:solidFill>
                <a:latin typeface="Asap" panose="020F05040301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è possible </a:t>
            </a:r>
            <a:r>
              <a:rPr lang="en-US" sz="1600" dirty="0" err="1">
                <a:solidFill>
                  <a:schemeClr val="bg1"/>
                </a:solidFill>
                <a:latin typeface="Asap" panose="020F05040301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creare</a:t>
            </a:r>
            <a:r>
              <a:rPr lang="en-US" sz="1600" dirty="0">
                <a:solidFill>
                  <a:schemeClr val="bg1"/>
                </a:solidFill>
                <a:latin typeface="Asap" panose="020F05040301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un proprio bot</a:t>
            </a:r>
          </a:p>
        </p:txBody>
      </p:sp>
      <p:sp>
        <p:nvSpPr>
          <p:cNvPr id="231" name="TextBox 230"/>
          <p:cNvSpPr txBox="1"/>
          <p:nvPr/>
        </p:nvSpPr>
        <p:spPr>
          <a:xfrm>
            <a:off x="6219596" y="3764900"/>
            <a:ext cx="164159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 err="1">
                <a:solidFill>
                  <a:schemeClr val="accent5">
                    <a:lumMod val="75000"/>
                  </a:schemeClr>
                </a:solidFill>
                <a:latin typeface="Asap Medium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Creazione</a:t>
            </a:r>
            <a:endParaRPr lang="en-US" sz="1900" dirty="0">
              <a:solidFill>
                <a:schemeClr val="accent5">
                  <a:lumMod val="75000"/>
                </a:schemeClr>
              </a:solidFill>
              <a:latin typeface="Asap Medium" panose="020F0504030102060203" pitchFamily="34" charset="77"/>
              <a:ea typeface="Lato Medium" panose="020F0502020204030203" pitchFamily="34" charset="0"/>
              <a:cs typeface="Abhaya Libre Medium" panose="02000603000000000000" pitchFamily="2" charset="7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88DFA4-0D2E-2540-ADC0-4454FD9467A0}"/>
              </a:ext>
            </a:extLst>
          </p:cNvPr>
          <p:cNvSpPr txBox="1"/>
          <p:nvPr/>
        </p:nvSpPr>
        <p:spPr>
          <a:xfrm>
            <a:off x="7964889" y="2844224"/>
            <a:ext cx="15546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sap" panose="020F05040301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Per </a:t>
            </a:r>
            <a:r>
              <a:rPr lang="en-US" sz="1600" dirty="0" err="1">
                <a:solidFill>
                  <a:schemeClr val="bg1"/>
                </a:solidFill>
                <a:latin typeface="Asap" panose="020F05040301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gestire</a:t>
            </a:r>
            <a:r>
              <a:rPr lang="en-US" sz="1600" dirty="0">
                <a:solidFill>
                  <a:schemeClr val="bg1"/>
                </a:solidFill>
                <a:latin typeface="Asap" panose="020F05040301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sap" panose="020F05040301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il</a:t>
            </a:r>
            <a:r>
              <a:rPr lang="en-US" sz="1600" dirty="0">
                <a:solidFill>
                  <a:schemeClr val="bg1"/>
                </a:solidFill>
                <a:latin typeface="Asap" panose="020F05040301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bot è </a:t>
            </a:r>
            <a:r>
              <a:rPr lang="en-US" sz="1600" dirty="0" err="1">
                <a:solidFill>
                  <a:schemeClr val="bg1"/>
                </a:solidFill>
                <a:latin typeface="Asap" panose="020F05040301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necessario</a:t>
            </a:r>
            <a:r>
              <a:rPr lang="en-US" sz="1600" dirty="0">
                <a:solidFill>
                  <a:schemeClr val="bg1"/>
                </a:solidFill>
                <a:latin typeface="Asap" panose="020F05040301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un token </a:t>
            </a:r>
            <a:r>
              <a:rPr lang="en-US" sz="1600" dirty="0" err="1">
                <a:solidFill>
                  <a:schemeClr val="bg1"/>
                </a:solidFill>
                <a:latin typeface="Asap" panose="020F05040301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univoco</a:t>
            </a:r>
            <a:r>
              <a:rPr lang="en-US" sz="1600" dirty="0">
                <a:solidFill>
                  <a:schemeClr val="bg1"/>
                </a:solidFill>
                <a:latin typeface="Asap" panose="020F05040301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sap" panose="020F05040301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che</a:t>
            </a:r>
            <a:r>
              <a:rPr lang="en-US" sz="1600" dirty="0">
                <a:solidFill>
                  <a:schemeClr val="bg1"/>
                </a:solidFill>
                <a:latin typeface="Asap" panose="020F05040301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ne </a:t>
            </a:r>
            <a:r>
              <a:rPr lang="en-US" sz="1600" dirty="0" err="1">
                <a:solidFill>
                  <a:schemeClr val="bg1"/>
                </a:solidFill>
                <a:latin typeface="Asap" panose="020F05040301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permette</a:t>
            </a:r>
            <a:r>
              <a:rPr lang="en-US" sz="1600" dirty="0">
                <a:solidFill>
                  <a:schemeClr val="bg1"/>
                </a:solidFill>
                <a:latin typeface="Asap" panose="020F05040301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sap" panose="020F05040301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il</a:t>
            </a:r>
            <a:r>
              <a:rPr lang="en-US" sz="1600" dirty="0">
                <a:solidFill>
                  <a:schemeClr val="bg1"/>
                </a:solidFill>
                <a:latin typeface="Asap" panose="020F05040301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sap" panose="020F05040301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controllo</a:t>
            </a:r>
            <a:endParaRPr lang="en-US" sz="1600" dirty="0">
              <a:solidFill>
                <a:schemeClr val="bg1"/>
              </a:solidFill>
              <a:latin typeface="Asap" panose="020F0504030102060203" pitchFamily="34" charset="77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087615B-C6ED-3A44-9158-89E289E8ADF4}"/>
              </a:ext>
            </a:extLst>
          </p:cNvPr>
          <p:cNvSpPr txBox="1"/>
          <p:nvPr/>
        </p:nvSpPr>
        <p:spPr>
          <a:xfrm>
            <a:off x="7979939" y="2413223"/>
            <a:ext cx="164159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 err="1">
                <a:solidFill>
                  <a:schemeClr val="accent3">
                    <a:lumMod val="75000"/>
                  </a:schemeClr>
                </a:solidFill>
                <a:latin typeface="Asap Medium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Gestione</a:t>
            </a:r>
            <a:r>
              <a:rPr lang="en-US" sz="1900" dirty="0">
                <a:solidFill>
                  <a:schemeClr val="accent3">
                    <a:lumMod val="75000"/>
                  </a:schemeClr>
                </a:solidFill>
                <a:latin typeface="Asap Medium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 bot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1AA8462-9321-1F4C-AB30-7E6E93947384}"/>
              </a:ext>
            </a:extLst>
          </p:cNvPr>
          <p:cNvSpPr txBox="1"/>
          <p:nvPr/>
        </p:nvSpPr>
        <p:spPr>
          <a:xfrm>
            <a:off x="9677008" y="4347313"/>
            <a:ext cx="18223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sap" panose="020F05040301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Per </a:t>
            </a:r>
            <a:r>
              <a:rPr lang="en-US" sz="1600" dirty="0" err="1">
                <a:solidFill>
                  <a:schemeClr val="bg1"/>
                </a:solidFill>
                <a:latin typeface="Asap" panose="020F05040301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programmarlo</a:t>
            </a:r>
            <a:r>
              <a:rPr lang="en-US" sz="1600" dirty="0">
                <a:solidFill>
                  <a:schemeClr val="bg1"/>
                </a:solidFill>
                <a:latin typeface="Asap" panose="020F05040301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sap" panose="020F05040301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abbiamo</a:t>
            </a:r>
            <a:r>
              <a:rPr lang="en-US" sz="1600" dirty="0">
                <a:solidFill>
                  <a:schemeClr val="bg1"/>
                </a:solidFill>
                <a:latin typeface="Asap" panose="020F05040301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sap" panose="020F05040301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scelto</a:t>
            </a:r>
            <a:r>
              <a:rPr lang="en-US" sz="1600" dirty="0">
                <a:solidFill>
                  <a:schemeClr val="bg1"/>
                </a:solidFill>
                <a:latin typeface="Asap" panose="020F05040301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  PHP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58D1C06-0F3A-2D46-A2FC-699D28160C96}"/>
              </a:ext>
            </a:extLst>
          </p:cNvPr>
          <p:cNvSpPr txBox="1"/>
          <p:nvPr/>
        </p:nvSpPr>
        <p:spPr>
          <a:xfrm>
            <a:off x="9659061" y="3640818"/>
            <a:ext cx="19445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 err="1">
                <a:solidFill>
                  <a:srgbClr val="FFFF00"/>
                </a:solidFill>
                <a:latin typeface="Asap Medium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Linguaggio</a:t>
            </a:r>
            <a:r>
              <a:rPr lang="en-US" sz="1900" dirty="0">
                <a:solidFill>
                  <a:srgbClr val="FFFF00"/>
                </a:solidFill>
                <a:latin typeface="Asap Medium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 di </a:t>
            </a:r>
            <a:r>
              <a:rPr lang="en-US" sz="1900" dirty="0" err="1">
                <a:solidFill>
                  <a:srgbClr val="FFFF00"/>
                </a:solidFill>
                <a:latin typeface="Asap Medium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programmazione</a:t>
            </a:r>
            <a:endParaRPr lang="en-US" sz="1900" dirty="0">
              <a:solidFill>
                <a:srgbClr val="FFFF00"/>
              </a:solidFill>
              <a:latin typeface="Asap Medium" panose="020F0504030102060203" pitchFamily="34" charset="77"/>
              <a:ea typeface="Lato Medium" panose="020F0502020204030203" pitchFamily="34" charset="0"/>
              <a:cs typeface="Abhaya Libre Medium" panose="02000603000000000000" pitchFamily="2" charset="7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2DDF3B-2349-7A43-9B69-8432DB412A3A}"/>
              </a:ext>
            </a:extLst>
          </p:cNvPr>
          <p:cNvSpPr>
            <a:spLocks/>
          </p:cNvSpPr>
          <p:nvPr/>
        </p:nvSpPr>
        <p:spPr bwMode="auto">
          <a:xfrm>
            <a:off x="3395663" y="-14436"/>
            <a:ext cx="810101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r"/>
            <a:r>
              <a:rPr lang="en-US" sz="5400" dirty="0" err="1">
                <a:solidFill>
                  <a:srgbClr val="FFFF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  <a:sym typeface="Bebas Neue" charset="0"/>
              </a:rPr>
              <a:t>Cos’è</a:t>
            </a:r>
            <a:r>
              <a:rPr lang="en-US" sz="5400" dirty="0">
                <a:solidFill>
                  <a:srgbClr val="FFFF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  <a:sym typeface="Bebas Neue" charset="0"/>
              </a:rPr>
              <a:t> un Bot e come </a:t>
            </a:r>
            <a:r>
              <a:rPr lang="en-US" sz="5400" dirty="0" err="1">
                <a:solidFill>
                  <a:srgbClr val="FFFF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  <a:sym typeface="Bebas Neue" charset="0"/>
              </a:rPr>
              <a:t>si</a:t>
            </a:r>
            <a:r>
              <a:rPr lang="en-US" sz="5400" dirty="0">
                <a:solidFill>
                  <a:srgbClr val="FFFF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  <a:sym typeface="Bebas Neue" charset="0"/>
              </a:rPr>
              <a:t> </a:t>
            </a:r>
            <a:r>
              <a:rPr lang="en-US" sz="5400" dirty="0" err="1">
                <a:solidFill>
                  <a:srgbClr val="FFFF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  <a:sym typeface="Bebas Neue" charset="0"/>
              </a:rPr>
              <a:t>crea</a:t>
            </a:r>
            <a:r>
              <a:rPr lang="en-US" sz="5400" dirty="0">
                <a:solidFill>
                  <a:srgbClr val="FFFF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  <a:sym typeface="Bebas Neue" charset="0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EE0406-AAAF-4739-ABD7-8628BBF79F69}"/>
              </a:ext>
            </a:extLst>
          </p:cNvPr>
          <p:cNvSpPr txBox="1"/>
          <p:nvPr/>
        </p:nvSpPr>
        <p:spPr>
          <a:xfrm>
            <a:off x="5658913" y="722527"/>
            <a:ext cx="572096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Bot</a:t>
            </a:r>
            <a:r>
              <a:rPr lang="it-IT" sz="2000" i="1" dirty="0"/>
              <a:t> </a:t>
            </a:r>
            <a:r>
              <a:rPr lang="it-IT" sz="2000" dirty="0"/>
              <a:t>è l’abbreviazione di </a:t>
            </a:r>
            <a:r>
              <a:rPr lang="it-IT" sz="2000" i="1" dirty="0"/>
              <a:t>robot </a:t>
            </a:r>
            <a:r>
              <a:rPr lang="it-IT" sz="2000" dirty="0"/>
              <a:t>e si riferisce a un account aggiuntivo, una sorta di utente non umano appunto, che è capace di </a:t>
            </a:r>
            <a:r>
              <a:rPr lang="it-IT" sz="2000" b="1" dirty="0"/>
              <a:t>compiere azioni in modo automatico nell’applicazione di messaggistica Telegram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529779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split orient="vert"/>
      </p:transition>
    </mc:Choice>
    <mc:Fallback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/>
      <p:bldP spid="231" grpId="0"/>
      <p:bldP spid="41" grpId="0"/>
      <p:bldP spid="42" grpId="0"/>
      <p:bldP spid="43" grpId="0"/>
      <p:bldP spid="44" grpId="0"/>
      <p:bldP spid="18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9434004" y="2532071"/>
            <a:ext cx="2559235" cy="1486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Molte</a:t>
            </a:r>
            <a:r>
              <a:rPr lang="en-US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impostazioni</a:t>
            </a:r>
            <a:r>
              <a:rPr lang="en-US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 e </a:t>
            </a:r>
            <a:r>
              <a:rPr lang="en-US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funzioni</a:t>
            </a:r>
            <a:r>
              <a:rPr lang="en-US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aggiuntive</a:t>
            </a:r>
            <a:r>
              <a:rPr lang="en-US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 ci </a:t>
            </a:r>
            <a:r>
              <a:rPr lang="en-US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sono</a:t>
            </a:r>
            <a:r>
              <a:rPr lang="en-US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 state </a:t>
            </a:r>
            <a:r>
              <a:rPr lang="en-US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utili</a:t>
            </a:r>
            <a:r>
              <a:rPr lang="en-US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 come la </a:t>
            </a:r>
            <a:r>
              <a:rPr lang="en-US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modifica</a:t>
            </a:r>
            <a:r>
              <a:rPr lang="en-US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 del file php.ini e </a:t>
            </a:r>
            <a:r>
              <a:rPr lang="en-US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l’utilizzo</a:t>
            </a:r>
            <a:r>
              <a:rPr lang="en-US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dei</a:t>
            </a:r>
            <a:r>
              <a:rPr lang="en-US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crono</a:t>
            </a:r>
            <a:r>
              <a:rPr lang="en-US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 job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714631" y="2441348"/>
            <a:ext cx="2830252" cy="1775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Come </a:t>
            </a:r>
            <a:r>
              <a:rPr lang="en-US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piattaforma</a:t>
            </a:r>
            <a:r>
              <a:rPr lang="en-US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 di hosting </a:t>
            </a:r>
            <a:r>
              <a:rPr lang="en-US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abbiamo</a:t>
            </a:r>
            <a:r>
              <a:rPr lang="en-US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scelto</a:t>
            </a:r>
            <a:r>
              <a:rPr lang="en-US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netsons</a:t>
            </a:r>
            <a:r>
              <a:rPr lang="en-US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che</a:t>
            </a:r>
            <a:r>
              <a:rPr lang="en-US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 ci </a:t>
            </a:r>
            <a:r>
              <a:rPr lang="en-US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mette</a:t>
            </a:r>
            <a:r>
              <a:rPr lang="en-US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 a </a:t>
            </a:r>
            <a:r>
              <a:rPr lang="en-US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disposizione</a:t>
            </a:r>
            <a:r>
              <a:rPr lang="en-US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gratuitamente</a:t>
            </a:r>
            <a:r>
              <a:rPr lang="en-US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 un web server un database ed </a:t>
            </a:r>
            <a:r>
              <a:rPr lang="en-US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altri</a:t>
            </a:r>
            <a:r>
              <a:rPr lang="en-US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servizi</a:t>
            </a:r>
            <a:endParaRPr lang="en-US" dirty="0">
              <a:latin typeface="Asap" panose="020F0504030102060203" pitchFamily="34" charset="77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967126" y="2113441"/>
            <a:ext cx="1837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Asap Medium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Protocollo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sap Medium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 HTTPS</a:t>
            </a:r>
          </a:p>
          <a:p>
            <a:pPr algn="r"/>
            <a:endParaRPr lang="en-US" b="1" dirty="0">
              <a:solidFill>
                <a:schemeClr val="accent1"/>
              </a:solidFill>
              <a:latin typeface="Asap Medium" panose="020F0504030102060203" pitchFamily="34" charset="77"/>
              <a:ea typeface="Lato Medium" panose="020F0502020204030203" pitchFamily="34" charset="0"/>
              <a:cs typeface="Abhaya Libre Medium" panose="02000603000000000000" pitchFamily="2" charset="7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350810" y="2085402"/>
            <a:ext cx="264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err="1">
                <a:solidFill>
                  <a:schemeClr val="bg1"/>
                </a:solidFill>
                <a:latin typeface="Asap Medium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Impostazioni</a:t>
            </a:r>
            <a:r>
              <a:rPr lang="en-US" b="1" dirty="0">
                <a:solidFill>
                  <a:schemeClr val="bg1"/>
                </a:solidFill>
                <a:latin typeface="Asap Medium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sap Medium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dell’Hosting</a:t>
            </a:r>
            <a:endParaRPr lang="en-US" b="1" dirty="0">
              <a:solidFill>
                <a:schemeClr val="bg1"/>
              </a:solidFill>
              <a:latin typeface="Asap Medium" panose="020F0504030102060203" pitchFamily="34" charset="77"/>
              <a:ea typeface="Lato Medium" panose="020F0502020204030203" pitchFamily="34" charset="0"/>
              <a:cs typeface="Abhaya Libre Medium" panose="02000603000000000000" pitchFamily="2" charset="7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72100" y="2436606"/>
            <a:ext cx="3077471" cy="205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Una </a:t>
            </a:r>
            <a:r>
              <a:rPr lang="en-US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cosa</a:t>
            </a:r>
            <a:r>
              <a:rPr lang="en-US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 molto </a:t>
            </a:r>
            <a:r>
              <a:rPr lang="en-US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importante</a:t>
            </a:r>
            <a:r>
              <a:rPr lang="en-US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 e </a:t>
            </a:r>
            <a:r>
              <a:rPr lang="en-US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necessaria</a:t>
            </a:r>
            <a:r>
              <a:rPr lang="en-US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 per </a:t>
            </a:r>
            <a:r>
              <a:rPr lang="en-US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il</a:t>
            </a:r>
            <a:r>
              <a:rPr lang="en-US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funzionamento</a:t>
            </a:r>
            <a:r>
              <a:rPr lang="en-US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 del bot è </a:t>
            </a:r>
            <a:r>
              <a:rPr lang="en-US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che</a:t>
            </a:r>
            <a:r>
              <a:rPr lang="en-US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il</a:t>
            </a:r>
            <a:r>
              <a:rPr lang="en-US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sito</a:t>
            </a:r>
            <a:r>
              <a:rPr lang="en-US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implementasse</a:t>
            </a:r>
            <a:r>
              <a:rPr lang="en-US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il</a:t>
            </a:r>
            <a:r>
              <a:rPr lang="en-US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protocollo</a:t>
            </a:r>
            <a:r>
              <a:rPr lang="en-US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 HTTPS per </a:t>
            </a:r>
            <a:r>
              <a:rPr lang="en-US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questione</a:t>
            </a:r>
            <a:r>
              <a:rPr lang="en-US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 di </a:t>
            </a:r>
            <a:r>
              <a:rPr lang="en-US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sicurezza</a:t>
            </a:r>
            <a:r>
              <a:rPr lang="en-US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sul</a:t>
            </a:r>
            <a:r>
              <a:rPr lang="en-US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trasferimento</a:t>
            </a:r>
            <a:r>
              <a:rPr lang="en-US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dei</a:t>
            </a:r>
            <a:r>
              <a:rPr lang="en-US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messaggi</a:t>
            </a:r>
            <a:endParaRPr lang="en-US" dirty="0">
              <a:latin typeface="Asap" panose="020F0504030102060203" pitchFamily="34" charset="77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35" name="Shape 2587"/>
          <p:cNvSpPr/>
          <p:nvPr/>
        </p:nvSpPr>
        <p:spPr>
          <a:xfrm>
            <a:off x="7711416" y="1521628"/>
            <a:ext cx="598837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600" b="1" dirty="0">
              <a:solidFill>
                <a:schemeClr val="tx2"/>
              </a:solidFill>
              <a:latin typeface="Asap" panose="020F0504030102060203" pitchFamily="34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6" name="Shape 2588"/>
          <p:cNvSpPr/>
          <p:nvPr/>
        </p:nvSpPr>
        <p:spPr>
          <a:xfrm>
            <a:off x="10205369" y="1614470"/>
            <a:ext cx="598837" cy="489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600" b="1" dirty="0">
              <a:solidFill>
                <a:schemeClr val="tx2"/>
              </a:solidFill>
              <a:latin typeface="Asap" panose="020F0504030102060203" pitchFamily="34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13663" y="82583"/>
            <a:ext cx="8520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>
                <a:solidFill>
                  <a:srgbClr val="FFFF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Hosting web per la nostra </a:t>
            </a:r>
            <a:r>
              <a:rPr lang="en-US" sz="4800" dirty="0" err="1">
                <a:solidFill>
                  <a:srgbClr val="FFFF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Applicazione</a:t>
            </a:r>
            <a:endParaRPr lang="en-US" sz="4800" dirty="0">
              <a:solidFill>
                <a:srgbClr val="FFFF00"/>
              </a:solidFill>
              <a:latin typeface="Brush Script MT" panose="03060802040406070304" pitchFamily="66" charset="0"/>
              <a:ea typeface="Lato Semibold" panose="020F0502020204030203" pitchFamily="34" charset="0"/>
              <a:cs typeface="Abhaya Libre SemiBold" panose="02000603000000000000" pitchFamily="2" charset="77"/>
            </a:endParaRPr>
          </a:p>
        </p:txBody>
      </p:sp>
      <p:pic>
        <p:nvPicPr>
          <p:cNvPr id="1026" name="Picture 2" descr="Hosting, Cloud Server, Server dedicati, Domini - Netsons">
            <a:extLst>
              <a:ext uri="{FF2B5EF4-FFF2-40B4-BE49-F238E27FC236}">
                <a16:creationId xmlns:a16="http://schemas.microsoft.com/office/drawing/2014/main" id="{262BF148-D614-4314-A088-FE7504135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411" y="1357499"/>
            <a:ext cx="1958928" cy="102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093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>
        <p14:reveal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  <p:bldP spid="32" grpId="0"/>
      <p:bldP spid="21" grpId="0"/>
      <p:bldP spid="22" grpId="0"/>
      <p:bldP spid="35" grpId="0" animBg="1"/>
      <p:bldP spid="36" grpId="0" animBg="1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93644" y="0"/>
            <a:ext cx="61928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FFC000"/>
                </a:solidFill>
                <a:latin typeface="Brush Script MT" panose="03060802040406070304" pitchFamily="66" charset="0"/>
              </a:rPr>
              <a:t>Database</a:t>
            </a:r>
            <a:endParaRPr lang="en-US" sz="6600" dirty="0">
              <a:solidFill>
                <a:srgbClr val="FFC000"/>
              </a:solidFill>
              <a:latin typeface="Brush Script MT" panose="03060802040406070304" pitchFamily="66" charset="0"/>
              <a:ea typeface="Lato Medium" panose="020F0502020204030203" pitchFamily="34" charset="0"/>
              <a:cs typeface="Abhaya Libre Medium" panose="02000603000000000000" pitchFamily="2" charset="77"/>
            </a:endParaRPr>
          </a:p>
        </p:txBody>
      </p:sp>
      <p:pic>
        <p:nvPicPr>
          <p:cNvPr id="3" name="Graphic 6">
            <a:extLst>
              <a:ext uri="{FF2B5EF4-FFF2-40B4-BE49-F238E27FC236}">
                <a16:creationId xmlns:a16="http://schemas.microsoft.com/office/drawing/2014/main" id="{3402E8A3-6D05-4010-A270-4595855FBA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35289" y="1582340"/>
            <a:ext cx="3187099" cy="3187099"/>
          </a:xfrm>
          <a:prstGeom prst="rect">
            <a:avLst/>
          </a:prstGeom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DB472F1-9085-407F-A1DE-E2C80919BB9D}"/>
              </a:ext>
            </a:extLst>
          </p:cNvPr>
          <p:cNvSpPr txBox="1"/>
          <p:nvPr/>
        </p:nvSpPr>
        <p:spPr>
          <a:xfrm>
            <a:off x="4141178" y="1582340"/>
            <a:ext cx="444890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Baskerville Old Face" panose="02020602080505020303" pitchFamily="18" charset="0"/>
              </a:rPr>
              <a:t>A questo punto abbiamo iniziato a progettare il database mediante lo schema ER e relazionale per poi crearlo all’interno del sito di hosting. Abbiamo deciso di salvare i dati nel database per comodità in quanto ci permette di prelevarli in modo rapido, senza dover ogni volta ricaricare le pagine da cui vengono prelevati.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8463153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13223EF-3C28-CD44-8631-B0D3A78B67DB}"/>
              </a:ext>
            </a:extLst>
          </p:cNvPr>
          <p:cNvSpPr txBox="1"/>
          <p:nvPr/>
        </p:nvSpPr>
        <p:spPr>
          <a:xfrm>
            <a:off x="3694242" y="549275"/>
            <a:ext cx="81010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dirty="0" err="1">
                <a:solidFill>
                  <a:srgbClr val="FFC0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Operazioni</a:t>
            </a:r>
            <a:r>
              <a:rPr lang="en-US" sz="6000" dirty="0">
                <a:solidFill>
                  <a:srgbClr val="FFC0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 di Web Scraping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EFCB3C-37DA-41CB-A59F-DDF10C897661}"/>
              </a:ext>
            </a:extLst>
          </p:cNvPr>
          <p:cNvSpPr txBox="1"/>
          <p:nvPr/>
        </p:nvSpPr>
        <p:spPr>
          <a:xfrm>
            <a:off x="4469364" y="3438330"/>
            <a:ext cx="70072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Per poter avere i dati sui contagi e le notizie aggiornati regolarmente abbiamo deciso di utilizzare questa tecnica che permette l’estrazione</a:t>
            </a:r>
            <a:r>
              <a:rPr lang="it-IT" sz="2000" b="1" dirty="0"/>
              <a:t> </a:t>
            </a:r>
            <a:r>
              <a:rPr lang="it-IT" sz="2000" dirty="0"/>
              <a:t>di dati da un sito web in modo automatico attraverso degli opportuni script realizzati in PHP nel nostro caso e il supporto alla libreria  </a:t>
            </a:r>
            <a:r>
              <a:rPr lang="it-IT" sz="2000" b="1" u="sng" dirty="0">
                <a:hlinkClick r:id="rId3"/>
              </a:rPr>
              <a:t>PHP Simple HTML DOM Parser</a:t>
            </a:r>
            <a:r>
              <a:rPr lang="it-IT" sz="2000" b="1" dirty="0"/>
              <a:t> </a:t>
            </a:r>
            <a:r>
              <a:rPr lang="it-IT" sz="2000" dirty="0"/>
              <a:t>che permette di effettuare il DOM parsing cioè estrarre i principali elementi di una pagina web che ci servivano.</a:t>
            </a:r>
          </a:p>
        </p:txBody>
      </p:sp>
      <p:pic>
        <p:nvPicPr>
          <p:cNvPr id="2050" name="Picture 2" descr="Cosa sono i web crawler - FASTWEB">
            <a:extLst>
              <a:ext uri="{FF2B5EF4-FFF2-40B4-BE49-F238E27FC236}">
                <a16:creationId xmlns:a16="http://schemas.microsoft.com/office/drawing/2014/main" id="{C18E60EA-4FF1-4A30-B124-B9D96D8A1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323" y="1740812"/>
            <a:ext cx="3452326" cy="1573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ocument Object Model - Wikipedia">
            <a:extLst>
              <a:ext uri="{FF2B5EF4-FFF2-40B4-BE49-F238E27FC236}">
                <a16:creationId xmlns:a16="http://schemas.microsoft.com/office/drawing/2014/main" id="{435E264B-1129-43C4-8CDA-C40BA1B76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752" y="1905894"/>
            <a:ext cx="3383513" cy="1243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02570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5466362-2756-9741-8C0C-026417C1D137}"/>
              </a:ext>
            </a:extLst>
          </p:cNvPr>
          <p:cNvSpPr txBox="1"/>
          <p:nvPr/>
        </p:nvSpPr>
        <p:spPr>
          <a:xfrm>
            <a:off x="4935894" y="171385"/>
            <a:ext cx="65607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solidFill>
                  <a:srgbClr val="FFC0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Ogni</a:t>
            </a:r>
            <a:r>
              <a:rPr lang="en-US" sz="6000" dirty="0">
                <a:solidFill>
                  <a:srgbClr val="FFC0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 </a:t>
            </a:r>
            <a:r>
              <a:rPr lang="en-US" sz="6000" dirty="0" err="1">
                <a:solidFill>
                  <a:srgbClr val="FFC0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quanto</a:t>
            </a:r>
            <a:r>
              <a:rPr lang="en-US" sz="6000" dirty="0">
                <a:solidFill>
                  <a:srgbClr val="FFC0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 </a:t>
            </a:r>
            <a:r>
              <a:rPr lang="en-US" sz="6000" dirty="0" err="1">
                <a:solidFill>
                  <a:srgbClr val="FFC0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vengono</a:t>
            </a:r>
            <a:r>
              <a:rPr lang="en-US" sz="6000" dirty="0">
                <a:solidFill>
                  <a:srgbClr val="FFC0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 </a:t>
            </a:r>
            <a:r>
              <a:rPr lang="en-US" sz="6000" dirty="0" err="1">
                <a:solidFill>
                  <a:srgbClr val="FFC0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aggiornati</a:t>
            </a:r>
            <a:r>
              <a:rPr lang="en-US" sz="6000" dirty="0">
                <a:solidFill>
                  <a:srgbClr val="FFC0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 i </a:t>
            </a:r>
            <a:r>
              <a:rPr lang="en-US" sz="6000" dirty="0" err="1">
                <a:solidFill>
                  <a:srgbClr val="FFC0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dati</a:t>
            </a:r>
            <a:r>
              <a:rPr lang="en-US" sz="6000" dirty="0">
                <a:solidFill>
                  <a:srgbClr val="FFC0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 e come?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5244136" y="4919008"/>
            <a:ext cx="50152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Tutti questi script per il recupero dei dati sono gestiti mediante dei processi di Cron(operazioni temporizzate a livello di sistema) che in modo automatico vengono eseguiti e li richiamano circa ogni mezz’ora per tenere aggiornati i vari dati e notizie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6A6ED3-0834-4696-91A9-2CF9131D3E1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136" y="1968194"/>
            <a:ext cx="6344483" cy="27794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6339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822987" y="554088"/>
            <a:ext cx="9905999" cy="4959206"/>
            <a:chOff x="5898415" y="1976415"/>
            <a:chExt cx="5654530" cy="3255020"/>
          </a:xfrm>
        </p:grpSpPr>
        <p:sp>
          <p:nvSpPr>
            <p:cNvPr id="22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23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24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25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26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27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28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29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30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31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32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33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154587" y="5749914"/>
            <a:ext cx="53048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tx2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Schema ER</a:t>
            </a:r>
          </a:p>
        </p:txBody>
      </p:sp>
      <p:pic>
        <p:nvPicPr>
          <p:cNvPr id="20" name="Content Placeholder 3">
            <a:extLst>
              <a:ext uri="{FF2B5EF4-FFF2-40B4-BE49-F238E27FC236}">
                <a16:creationId xmlns:a16="http://schemas.microsoft.com/office/drawing/2014/main" id="{2EE09CBA-7999-4C73-A38A-38359FAE3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982" y="865877"/>
            <a:ext cx="7445022" cy="409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3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Jacob - Light 1">
      <a:dk1>
        <a:srgbClr val="E5E4E6"/>
      </a:dk1>
      <a:lt1>
        <a:srgbClr val="F5F5F5"/>
      </a:lt1>
      <a:dk2>
        <a:srgbClr val="FFFFFF"/>
      </a:dk2>
      <a:lt2>
        <a:srgbClr val="A1DAE9"/>
      </a:lt2>
      <a:accent1>
        <a:srgbClr val="2D549B"/>
      </a:accent1>
      <a:accent2>
        <a:srgbClr val="31CCE9"/>
      </a:accent2>
      <a:accent3>
        <a:srgbClr val="F04898"/>
      </a:accent3>
      <a:accent4>
        <a:srgbClr val="179E86"/>
      </a:accent4>
      <a:accent5>
        <a:srgbClr val="FEC070"/>
      </a:accent5>
      <a:accent6>
        <a:srgbClr val="CFC5BF"/>
      </a:accent6>
      <a:hlink>
        <a:srgbClr val="DFE3E6"/>
      </a:hlink>
      <a:folHlink>
        <a:srgbClr val="9AA2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2597</TotalTime>
  <Words>637</Words>
  <Application>Microsoft Office PowerPoint</Application>
  <PresentationFormat>Widescreen</PresentationFormat>
  <Paragraphs>53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34" baseType="lpstr">
      <vt:lpstr>Abhaya Libre</vt:lpstr>
      <vt:lpstr>Abhaya Libre Medium</vt:lpstr>
      <vt:lpstr>Abhaya Libre SemiBold</vt:lpstr>
      <vt:lpstr>Arial</vt:lpstr>
      <vt:lpstr>Arial Unicode MS</vt:lpstr>
      <vt:lpstr>Arima Madurai Light</vt:lpstr>
      <vt:lpstr>Asap</vt:lpstr>
      <vt:lpstr>Asap Medium</vt:lpstr>
      <vt:lpstr>Baskerville</vt:lpstr>
      <vt:lpstr>Baskerville Old Face</vt:lpstr>
      <vt:lpstr>Bebas Neue</vt:lpstr>
      <vt:lpstr>Brush Script MT</vt:lpstr>
      <vt:lpstr>Calibri</vt:lpstr>
      <vt:lpstr>Gill Sans</vt:lpstr>
      <vt:lpstr>Lato</vt:lpstr>
      <vt:lpstr>Lato Light</vt:lpstr>
      <vt:lpstr>Lato Medium</vt:lpstr>
      <vt:lpstr>Lato Semibold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Stefano Masiero</cp:lastModifiedBy>
  <cp:revision>252</cp:revision>
  <dcterms:created xsi:type="dcterms:W3CDTF">2018-12-21T22:04:22Z</dcterms:created>
  <dcterms:modified xsi:type="dcterms:W3CDTF">2020-06-10T11:27:33Z</dcterms:modified>
</cp:coreProperties>
</file>